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97" r:id="rId6"/>
    <p:sldId id="260" r:id="rId7"/>
    <p:sldId id="300" r:id="rId8"/>
    <p:sldId id="301" r:id="rId9"/>
    <p:sldId id="261" r:id="rId10"/>
    <p:sldId id="269" r:id="rId11"/>
    <p:sldId id="262" r:id="rId12"/>
    <p:sldId id="302" r:id="rId13"/>
    <p:sldId id="303" r:id="rId14"/>
    <p:sldId id="296" r:id="rId15"/>
    <p:sldId id="276" r:id="rId16"/>
    <p:sldId id="278" r:id="rId17"/>
    <p:sldId id="280" r:id="rId18"/>
    <p:sldId id="298" r:id="rId19"/>
    <p:sldId id="281" r:id="rId20"/>
    <p:sldId id="299" r:id="rId21"/>
    <p:sldId id="282" r:id="rId22"/>
    <p:sldId id="283" r:id="rId23"/>
    <p:sldId id="285" r:id="rId24"/>
    <p:sldId id="284" r:id="rId2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4"/>
  </p:normalViewPr>
  <p:slideViewPr>
    <p:cSldViewPr snapToGrid="0">
      <p:cViewPr>
        <p:scale>
          <a:sx n="70" d="100"/>
          <a:sy n="70" d="100"/>
        </p:scale>
        <p:origin x="1368" y="10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5084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8751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969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5046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6357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0959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34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4750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9264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7503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293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33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73879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4511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8023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6095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14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471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73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9964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586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9564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5651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501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8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8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2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0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2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5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85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6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2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54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32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52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8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4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4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5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6356E-8956-49E9-A978-B6388EFAFF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9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73" r:id="rId13"/>
    <p:sldLayoutId id="2147483674" r:id="rId14"/>
    <p:sldLayoutId id="2147483675" r:id="rId15"/>
    <p:sldLayoutId id="2147483676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macgray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Project Title</a:t>
            </a:r>
            <a:endParaRPr lang="en" dirty="0"/>
          </a:p>
        </p:txBody>
      </p:sp>
      <p:sp>
        <p:nvSpPr>
          <p:cNvPr id="24" name="Shape 24"/>
          <p:cNvSpPr txBox="1"/>
          <p:nvPr/>
        </p:nvSpPr>
        <p:spPr>
          <a:xfrm>
            <a:off x="229386" y="3329720"/>
            <a:ext cx="5713987" cy="1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Senior Design Project Proposal </a:t>
            </a:r>
            <a:endParaRPr lang="en-US" dirty="0"/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names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Sonoma State University Department of Engineering Science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Advisor: </a:t>
            </a:r>
            <a:r>
              <a:rPr lang="en-US" dirty="0"/>
              <a:t>name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Client: </a:t>
            </a:r>
            <a:r>
              <a:rPr lang="en-US" dirty="0"/>
              <a:t>name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Web page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Date 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        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5791651" y="3549652"/>
            <a:ext cx="2723699" cy="6319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-US" dirty="0" err="1"/>
              <a:t>yourwebpage</a:t>
            </a:r>
            <a:r>
              <a:rPr lang="en" dirty="0"/>
              <a:t>.weebly.com</a:t>
            </a:r>
          </a:p>
          <a:p>
            <a:pPr algn="r">
              <a:spcBef>
                <a:spcPts val="0"/>
              </a:spcBef>
              <a:buNone/>
            </a:pPr>
            <a:r>
              <a:rPr lang="en-US" dirty="0" err="1"/>
              <a:t>youremail</a:t>
            </a:r>
            <a:r>
              <a:rPr lang="en" dirty="0"/>
              <a:t>@gmail.com </a:t>
            </a:r>
          </a:p>
        </p:txBody>
      </p:sp>
      <p:pic>
        <p:nvPicPr>
          <p:cNvPr id="26" name="Shape 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2096" y="2539860"/>
            <a:ext cx="6259480" cy="6689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less; please more pictures! Remove this box!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D11DE7-FAE8-AE41-8B43-7B2E1457D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8080" y="563053"/>
            <a:ext cx="2065840" cy="2158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272450" y="1153053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/>
              <a:t>Show flowchart of the software </a:t>
            </a:r>
            <a:endParaRPr lang="en" sz="3600" dirty="0"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Software Design</a:t>
            </a:r>
            <a:endParaRPr lang="en" sz="3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37" y="2075695"/>
            <a:ext cx="5724732" cy="260799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85750" y="2112058"/>
            <a:ext cx="8229600" cy="81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Design Challenges</a:t>
            </a:r>
            <a:br>
              <a:rPr lang="en" sz="3600" dirty="0"/>
            </a:br>
            <a:r>
              <a:rPr lang="en" sz="3600" dirty="0"/>
              <a:t>what are your plans if these did not work? 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Challenges &amp; Risks</a:t>
            </a:r>
            <a:endParaRPr lang="e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Summery of Tests Conducted</a:t>
            </a:r>
            <a:endParaRPr lang="en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F411FC-EEBD-2F44-AE93-2C8DAE369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345705"/>
              </p:ext>
            </p:extLst>
          </p:nvPr>
        </p:nvGraphicFramePr>
        <p:xfrm>
          <a:off x="1049438" y="1241901"/>
          <a:ext cx="6096000" cy="3662680"/>
        </p:xfrm>
        <a:graphic>
          <a:graphicData uri="http://schemas.openxmlformats.org/drawingml/2006/table">
            <a:tbl>
              <a:tblPr firstRow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259597219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779469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613069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29464558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35077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Test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Test Objective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Related 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294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FT.1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Measured power consumption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ER.2 &amp; ER.4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3.2 </a:t>
                      </a:r>
                      <a:r>
                        <a:rPr lang="en-US" dirty="0" err="1"/>
                        <a:t>Wh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6634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FT.2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Calculate the sampling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ER.4 &amp; ER.8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Expected sampling rate is 1 MS/s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446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427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52669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>
                <a:solidFill>
                  <a:schemeClr val="bg1"/>
                </a:solidFill>
              </a:rPr>
              <a:t>Test Results – </a:t>
            </a:r>
          </a:p>
          <a:p>
            <a:pPr algn="r"/>
            <a:r>
              <a:rPr lang="en-US" sz="2800" dirty="0">
                <a:solidFill>
                  <a:schemeClr val="bg1"/>
                </a:solidFill>
              </a:rPr>
              <a:t>Sampling Rate Estimation</a:t>
            </a:r>
            <a:endParaRPr lang="en" sz="2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99BFF-F706-5B44-B6A7-8E6B75EFD6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38" y="1962306"/>
            <a:ext cx="3287408" cy="2465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FB38C29-0AAA-E34E-99A7-5753DC1C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09" y="528197"/>
            <a:ext cx="6110953" cy="1325563"/>
          </a:xfrm>
        </p:spPr>
        <p:txBody>
          <a:bodyPr>
            <a:normAutofit/>
          </a:bodyPr>
          <a:lstStyle/>
          <a:p>
            <a:r>
              <a:rPr lang="en-US" sz="2000" dirty="0"/>
              <a:t>Simple calculation to estimate the minimum sampling rate requirement SR=</a:t>
            </a:r>
            <a:r>
              <a:rPr lang="en-US" sz="2000" dirty="0">
                <a:latin typeface="Symbol" pitchFamily="2" charset="2"/>
              </a:rPr>
              <a:t>D</a:t>
            </a:r>
            <a:r>
              <a:rPr lang="en-US" sz="2000" dirty="0"/>
              <a:t>T/|S| - Using </a:t>
            </a:r>
            <a:r>
              <a:rPr lang="en-US" sz="2000" dirty="0" err="1"/>
              <a:t>Matlab</a:t>
            </a:r>
            <a:endParaRPr lang="en-US" sz="2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FA510DB-462D-C94A-BE51-D2093047DD8B}"/>
              </a:ext>
            </a:extLst>
          </p:cNvPr>
          <p:cNvSpPr/>
          <p:nvPr/>
        </p:nvSpPr>
        <p:spPr>
          <a:xfrm rot="5400000">
            <a:off x="6379363" y="584920"/>
            <a:ext cx="944383" cy="887115"/>
          </a:xfrm>
          <a:prstGeom prst="ellipse">
            <a:avLst/>
          </a:prstGeom>
          <a:scene3d>
            <a:camera prst="orthographicFront">
              <a:rot lat="0" lon="7740002" rev="0"/>
            </a:camera>
            <a:lightRig rig="threePt" dir="t">
              <a:rot lat="0" lon="0" rev="0"/>
            </a:lightRig>
          </a:scene3d>
          <a:sp3d extrusionH="1143000" contourW="12700">
            <a:bevelT w="0"/>
            <a:bevelB prst="relaxedInset"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D6299E1-4740-CC4A-A9D9-0330768CC551}"/>
              </a:ext>
            </a:extLst>
          </p:cNvPr>
          <p:cNvGrpSpPr/>
          <p:nvPr/>
        </p:nvGrpSpPr>
        <p:grpSpPr>
          <a:xfrm rot="21403818">
            <a:off x="6676753" y="1476919"/>
            <a:ext cx="343107" cy="1442908"/>
            <a:chOff x="5436048" y="585181"/>
            <a:chExt cx="299447" cy="135835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9D559A-1E40-9346-B396-628C6A0366C5}"/>
                </a:ext>
              </a:extLst>
            </p:cNvPr>
            <p:cNvSpPr/>
            <p:nvPr/>
          </p:nvSpPr>
          <p:spPr>
            <a:xfrm rot="5557986">
              <a:off x="5159192" y="862037"/>
              <a:ext cx="853159" cy="299447"/>
            </a:xfrm>
            <a:prstGeom prst="ellipse">
              <a:avLst/>
            </a:prstGeom>
            <a:scene3d>
              <a:camera prst="orthographicFront">
                <a:rot lat="21599968" lon="5940005" rev="0"/>
              </a:camera>
              <a:lightRig rig="threePt" dir="t">
                <a:rot lat="0" lon="0" rev="12660000"/>
              </a:lightRig>
            </a:scene3d>
            <a:sp3d extrusionH="635000" contourW="12700">
              <a:bevelT w="0"/>
              <a:bevelB prst="relaxedInset"/>
              <a:contourClr>
                <a:schemeClr val="accent2">
                  <a:lumMod val="7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72214B-7ED3-744D-9E9C-A057FD2B6DF0}"/>
                </a:ext>
              </a:extLst>
            </p:cNvPr>
            <p:cNvSpPr/>
            <p:nvPr/>
          </p:nvSpPr>
          <p:spPr>
            <a:xfrm rot="5557986" flipH="1">
              <a:off x="5393764" y="1669371"/>
              <a:ext cx="332130" cy="216190"/>
            </a:xfrm>
            <a:prstGeom prst="ellipse">
              <a:avLst/>
            </a:prstGeom>
            <a:scene3d>
              <a:camera prst="orthographicFront">
                <a:rot lat="21599968" lon="5940005" rev="0"/>
              </a:camera>
              <a:lightRig rig="threePt" dir="t">
                <a:rot lat="0" lon="0" rev="12660000"/>
              </a:lightRig>
            </a:scene3d>
            <a:sp3d extrusionH="76200" contourW="12700">
              <a:bevelT w="0"/>
              <a:bevelB prst="relaxedInset"/>
              <a:contourClr>
                <a:schemeClr val="accent2">
                  <a:lumMod val="7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624F2D-2EF1-F24E-85E0-92090BBD570F}"/>
              </a:ext>
            </a:extLst>
          </p:cNvPr>
          <p:cNvGrpSpPr/>
          <p:nvPr/>
        </p:nvGrpSpPr>
        <p:grpSpPr>
          <a:xfrm rot="10800000">
            <a:off x="5090386" y="3390295"/>
            <a:ext cx="1475319" cy="875269"/>
            <a:chOff x="6449795" y="3409422"/>
            <a:chExt cx="1475319" cy="875269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465F931-D526-A349-83A3-FDE92F67E322}"/>
                </a:ext>
              </a:extLst>
            </p:cNvPr>
            <p:cNvSpPr/>
            <p:nvPr/>
          </p:nvSpPr>
          <p:spPr>
            <a:xfrm rot="10800000">
              <a:off x="6941509" y="3409422"/>
              <a:ext cx="983605" cy="875269"/>
            </a:xfrm>
            <a:prstGeom prst="ellipse">
              <a:avLst/>
            </a:prstGeom>
            <a:scene3d>
              <a:camera prst="orthographicFront">
                <a:rot lat="21599968" lon="5940005" rev="0"/>
              </a:camera>
              <a:lightRig rig="threePt" dir="t">
                <a:rot lat="0" lon="0" rev="12660000"/>
              </a:lightRig>
            </a:scene3d>
            <a:sp3d extrusionH="635000" contourW="12700">
              <a:bevelT w="0"/>
              <a:bevelB w="0" prst="relaxedInset"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B9FD0AE-E2B6-2E4B-AEF8-5C2CB7DDA8C1}"/>
                </a:ext>
              </a:extLst>
            </p:cNvPr>
            <p:cNvSpPr/>
            <p:nvPr/>
          </p:nvSpPr>
          <p:spPr>
            <a:xfrm rot="10800000" flipH="1">
              <a:off x="6449795" y="3515743"/>
              <a:ext cx="382912" cy="631913"/>
            </a:xfrm>
            <a:prstGeom prst="ellipse">
              <a:avLst/>
            </a:prstGeom>
            <a:scene3d>
              <a:camera prst="orthographicFront">
                <a:rot lat="21599968" lon="5940005" rev="0"/>
              </a:camera>
              <a:lightRig rig="threePt" dir="t">
                <a:rot lat="0" lon="0" rev="12660000"/>
              </a:lightRig>
            </a:scene3d>
            <a:sp3d extrusionH="76200" contourW="12700">
              <a:bevelT w="0"/>
              <a:bevelB w="0" prst="relaxedInset"/>
              <a:contourClr>
                <a:schemeClr val="tx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D18874-BB55-144F-85CA-464CEB0042CE}"/>
              </a:ext>
            </a:extLst>
          </p:cNvPr>
          <p:cNvCxnSpPr/>
          <p:nvPr/>
        </p:nvCxnSpPr>
        <p:spPr>
          <a:xfrm>
            <a:off x="7614655" y="3527330"/>
            <a:ext cx="0" cy="6319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10A727-33D1-174D-A57A-7A9C025AD6E7}"/>
              </a:ext>
            </a:extLst>
          </p:cNvPr>
          <p:cNvCxnSpPr>
            <a:cxnSpLocks/>
          </p:cNvCxnSpPr>
          <p:nvPr/>
        </p:nvCxnSpPr>
        <p:spPr>
          <a:xfrm>
            <a:off x="7614655" y="2922001"/>
            <a:ext cx="0" cy="6053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BAD3E6-6125-5247-B2A7-992762042620}"/>
              </a:ext>
            </a:extLst>
          </p:cNvPr>
          <p:cNvCxnSpPr>
            <a:cxnSpLocks/>
          </p:cNvCxnSpPr>
          <p:nvPr/>
        </p:nvCxnSpPr>
        <p:spPr>
          <a:xfrm flipH="1">
            <a:off x="5582188" y="2922001"/>
            <a:ext cx="31177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569F0B-1703-7749-90C0-22BB67895B35}"/>
              </a:ext>
            </a:extLst>
          </p:cNvPr>
          <p:cNvCxnSpPr>
            <a:cxnSpLocks/>
          </p:cNvCxnSpPr>
          <p:nvPr/>
        </p:nvCxnSpPr>
        <p:spPr>
          <a:xfrm flipH="1">
            <a:off x="5090386" y="3505096"/>
            <a:ext cx="3609558" cy="222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B29C9F-8260-8247-A09D-121F6312747D}"/>
              </a:ext>
            </a:extLst>
          </p:cNvPr>
          <p:cNvCxnSpPr>
            <a:cxnSpLocks/>
          </p:cNvCxnSpPr>
          <p:nvPr/>
        </p:nvCxnSpPr>
        <p:spPr>
          <a:xfrm flipH="1">
            <a:off x="5090386" y="4159243"/>
            <a:ext cx="35877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9867DD5-F75C-F045-A1C1-A037C376E0E8}"/>
              </a:ext>
            </a:extLst>
          </p:cNvPr>
          <p:cNvSpPr txBox="1"/>
          <p:nvPr/>
        </p:nvSpPr>
        <p:spPr>
          <a:xfrm>
            <a:off x="5889485" y="262578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Vi=0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105346-56F3-F248-876B-593750048D63}"/>
              </a:ext>
            </a:extLst>
          </p:cNvPr>
          <p:cNvSpPr txBox="1"/>
          <p:nvPr/>
        </p:nvSpPr>
        <p:spPr>
          <a:xfrm>
            <a:off x="7610504" y="305671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029664-CE47-184E-9AAB-DCF0015EB7AF}"/>
              </a:ext>
            </a:extLst>
          </p:cNvPr>
          <p:cNvSpPr txBox="1"/>
          <p:nvPr/>
        </p:nvSpPr>
        <p:spPr>
          <a:xfrm>
            <a:off x="7610504" y="3669737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7716190-7FE3-2C42-AB54-4C4DF7CC562A}"/>
              </a:ext>
            </a:extLst>
          </p:cNvPr>
          <p:cNvCxnSpPr/>
          <p:nvPr/>
        </p:nvCxnSpPr>
        <p:spPr>
          <a:xfrm>
            <a:off x="6833002" y="4265564"/>
            <a:ext cx="0" cy="582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D83E616-749E-6549-8E28-34927C40CF55}"/>
              </a:ext>
            </a:extLst>
          </p:cNvPr>
          <p:cNvSpPr txBox="1"/>
          <p:nvPr/>
        </p:nvSpPr>
        <p:spPr>
          <a:xfrm>
            <a:off x="6880172" y="4373006"/>
            <a:ext cx="149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n.G</a:t>
            </a:r>
            <a:endParaRPr lang="en-US" dirty="0"/>
          </a:p>
          <a:p>
            <a:r>
              <a:rPr lang="en-US" dirty="0"/>
              <a:t>G=9.81 m/s^2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DB5D97-4950-ED43-AD07-7A38C600DFBD}"/>
              </a:ext>
            </a:extLst>
          </p:cNvPr>
          <p:cNvSpPr txBox="1"/>
          <p:nvPr/>
        </p:nvSpPr>
        <p:spPr>
          <a:xfrm>
            <a:off x="8014971" y="3205629"/>
            <a:ext cx="750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V’i</a:t>
            </a:r>
            <a:r>
              <a:rPr lang="en-US" dirty="0"/>
              <a:t>=</a:t>
            </a:r>
            <a:r>
              <a:rPr lang="en-US" dirty="0" err="1"/>
              <a:t>Vf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40883BA-C339-9F4F-81DF-B2F23F21DEA9}"/>
              </a:ext>
            </a:extLst>
          </p:cNvPr>
          <p:cNvSpPr txBox="1"/>
          <p:nvPr/>
        </p:nvSpPr>
        <p:spPr>
          <a:xfrm>
            <a:off x="8004707" y="4103936"/>
            <a:ext cx="45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V’f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C57FB3-E942-8045-A616-AD9B8DD7FC1C}"/>
              </a:ext>
            </a:extLst>
          </p:cNvPr>
          <p:cNvSpPr txBox="1"/>
          <p:nvPr/>
        </p:nvSpPr>
        <p:spPr>
          <a:xfrm>
            <a:off x="4868539" y="366798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ymbol" pitchFamily="2" charset="2"/>
              </a:rPr>
              <a:t>D</a:t>
            </a:r>
            <a:r>
              <a:rPr lang="en-US" b="1" dirty="0"/>
              <a:t>T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A29E261E-BC60-2B43-9C13-53C3860CC6B8}"/>
              </a:ext>
            </a:extLst>
          </p:cNvPr>
          <p:cNvSpPr/>
          <p:nvPr/>
        </p:nvSpPr>
        <p:spPr>
          <a:xfrm>
            <a:off x="4654478" y="3505096"/>
            <a:ext cx="92990" cy="760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7464AC-F09C-CE4D-A258-818B58CE9F81}"/>
              </a:ext>
            </a:extLst>
          </p:cNvPr>
          <p:cNvSpPr txBox="1"/>
          <p:nvPr/>
        </p:nvSpPr>
        <p:spPr>
          <a:xfrm>
            <a:off x="3251485" y="4435812"/>
            <a:ext cx="3074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Samples Per </a:t>
            </a:r>
            <a:r>
              <a:rPr lang="en-US" dirty="0">
                <a:latin typeface="Symbol" pitchFamily="2" charset="2"/>
              </a:rPr>
              <a:t>D</a:t>
            </a:r>
            <a:r>
              <a:rPr lang="en-US" dirty="0"/>
              <a:t>T:</a:t>
            </a:r>
          </a:p>
          <a:p>
            <a:r>
              <a:rPr lang="en-US" dirty="0"/>
              <a:t>S={v</a:t>
            </a:r>
            <a:r>
              <a:rPr lang="en-US" baseline="-25000" dirty="0"/>
              <a:t>1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3</a:t>
            </a:r>
            <a:r>
              <a:rPr lang="en-US" dirty="0"/>
              <a:t>, … </a:t>
            </a:r>
            <a:r>
              <a:rPr lang="en-US" dirty="0" err="1"/>
              <a:t>v</a:t>
            </a:r>
            <a:r>
              <a:rPr lang="en-US" baseline="-25000" dirty="0" err="1"/>
              <a:t>n</a:t>
            </a:r>
            <a:r>
              <a:rPr lang="en-US" dirty="0"/>
              <a:t>}</a:t>
            </a:r>
          </a:p>
          <a:p>
            <a:r>
              <a:rPr lang="en-US" dirty="0"/>
              <a:t>|S|=Sample Size =n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5797FF2-04BC-1842-BB59-91531E1861D3}"/>
              </a:ext>
            </a:extLst>
          </p:cNvPr>
          <p:cNvSpPr txBox="1"/>
          <p:nvPr/>
        </p:nvSpPr>
        <p:spPr>
          <a:xfrm>
            <a:off x="3773552" y="437853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79102022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Shape 15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48"/>
          <p:cNvSpPr txBox="1">
            <a:spLocks/>
          </p:cNvSpPr>
          <p:nvPr/>
        </p:nvSpPr>
        <p:spPr>
          <a:xfrm>
            <a:off x="168278" y="1588845"/>
            <a:ext cx="8229600" cy="74766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600" dirty="0"/>
              <a:t>What have </a:t>
            </a:r>
          </a:p>
          <a:p>
            <a:pPr>
              <a:spcBef>
                <a:spcPts val="0"/>
              </a:spcBef>
            </a:pPr>
            <a:r>
              <a:rPr lang="en-US" sz="3600" dirty="0"/>
              <a:t>you tested so far?</a:t>
            </a:r>
            <a:r>
              <a:rPr lang="en" sz="3600" dirty="0"/>
              <a:t>	</a:t>
            </a:r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Test Results –</a:t>
            </a:r>
          </a:p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Power Consumption</a:t>
            </a:r>
            <a:endParaRPr lang="en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FBF28-E0AB-CB4F-BAB7-397E5653C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539" y="1153053"/>
            <a:ext cx="5126646" cy="3676967"/>
          </a:xfrm>
          <a:prstGeom prst="rect">
            <a:avLst/>
          </a:prstGeom>
        </p:spPr>
      </p:pic>
      <p:pic>
        <p:nvPicPr>
          <p:cNvPr id="8" name="Picture 7" descr="Screenshot at 2018-04-21 16_44_03.png">
            <a:extLst>
              <a:ext uri="{FF2B5EF4-FFF2-40B4-BE49-F238E27FC236}">
                <a16:creationId xmlns:a16="http://schemas.microsoft.com/office/drawing/2014/main" id="{C3A2B7BA-F7DA-D946-BCCE-B06EB029A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85" y="1286720"/>
            <a:ext cx="1828800" cy="17716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CE8F0FE-6F4C-044E-92E3-F86520B88FD5}"/>
              </a:ext>
            </a:extLst>
          </p:cNvPr>
          <p:cNvSpPr/>
          <p:nvPr/>
        </p:nvSpPr>
        <p:spPr>
          <a:xfrm>
            <a:off x="1219436" y="2845831"/>
            <a:ext cx="2592729" cy="1412111"/>
          </a:xfrm>
          <a:prstGeom prst="wedgeRoundRectCallout">
            <a:avLst>
              <a:gd name="adj1" fmla="val 166667"/>
              <a:gd name="adj2" fmla="val -399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EXPLAIN your results!</a:t>
            </a:r>
          </a:p>
          <a:p>
            <a:pPr algn="ctr"/>
            <a:r>
              <a:rPr lang="en-US" dirty="0"/>
              <a:t>Results must be readable</a:t>
            </a:r>
          </a:p>
        </p:txBody>
      </p:sp>
    </p:spTree>
    <p:extLst>
      <p:ext uri="{BB962C8B-B14F-4D97-AF65-F5344CB8AC3E}">
        <p14:creationId xmlns:p14="http://schemas.microsoft.com/office/powerpoint/2010/main" val="2978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2" y="1076853"/>
            <a:ext cx="7990906" cy="4066647"/>
          </a:xfrm>
          <a:prstGeom prst="rect">
            <a:avLst/>
          </a:prstGeom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Test Results – </a:t>
            </a:r>
          </a:p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Activity Monitoring</a:t>
            </a:r>
            <a:endParaRPr lang="en" sz="28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15BB19EA-03AD-124B-8430-C0D9F4732720}"/>
              </a:ext>
            </a:extLst>
          </p:cNvPr>
          <p:cNvSpPr/>
          <p:nvPr/>
        </p:nvSpPr>
        <p:spPr>
          <a:xfrm>
            <a:off x="4838218" y="2720051"/>
            <a:ext cx="2592729" cy="1412111"/>
          </a:xfrm>
          <a:prstGeom prst="wedgeRoundRectCallout">
            <a:avLst>
              <a:gd name="adj1" fmla="val -106101"/>
              <a:gd name="adj2" fmla="val -35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EXPLAIN your results!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7" y="2086653"/>
            <a:ext cx="7834625" cy="1914740"/>
          </a:xfrm>
          <a:prstGeom prst="rect">
            <a:avLst/>
          </a:prstGeom>
        </p:spPr>
      </p:pic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Estimated Budget</a:t>
            </a: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1A382C-B917-FF43-86C9-D496ACABADE8}"/>
              </a:ext>
            </a:extLst>
          </p:cNvPr>
          <p:cNvSpPr txBox="1"/>
          <p:nvPr/>
        </p:nvSpPr>
        <p:spPr>
          <a:xfrm>
            <a:off x="2268638" y="1539433"/>
            <a:ext cx="5259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 hardware &amp; software – specify what is already available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93" y="1076853"/>
            <a:ext cx="6705414" cy="3834820"/>
          </a:xfrm>
          <a:prstGeom prst="rect">
            <a:avLst/>
          </a:prstGeom>
        </p:spPr>
      </p:pic>
      <p:sp>
        <p:nvSpPr>
          <p:cNvPr id="5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List of Components</a:t>
            </a:r>
            <a:endParaRPr lang="e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93" y="1076853"/>
            <a:ext cx="6705414" cy="3834820"/>
          </a:xfrm>
          <a:prstGeom prst="rect">
            <a:avLst/>
          </a:prstGeom>
        </p:spPr>
      </p:pic>
      <p:sp>
        <p:nvSpPr>
          <p:cNvPr id="5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List of Components</a:t>
            </a: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84D099EC-2210-F341-A88D-53F67085F335}"/>
              </a:ext>
            </a:extLst>
          </p:cNvPr>
          <p:cNvSpPr/>
          <p:nvPr/>
        </p:nvSpPr>
        <p:spPr>
          <a:xfrm>
            <a:off x="4838218" y="2720051"/>
            <a:ext cx="2592729" cy="1412111"/>
          </a:xfrm>
          <a:prstGeom prst="wedgeRoundRectCallout">
            <a:avLst>
              <a:gd name="adj1" fmla="val -106101"/>
              <a:gd name="adj2" fmla="val -35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Highlight the key component!</a:t>
            </a:r>
          </a:p>
        </p:txBody>
      </p:sp>
    </p:spTree>
    <p:extLst>
      <p:ext uri="{BB962C8B-B14F-4D97-AF65-F5344CB8AC3E}">
        <p14:creationId xmlns:p14="http://schemas.microsoft.com/office/powerpoint/2010/main" val="2817164992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9" y="1498906"/>
            <a:ext cx="8640566" cy="2823927"/>
          </a:xfrm>
          <a:prstGeom prst="rect">
            <a:avLst/>
          </a:prstGeom>
        </p:spPr>
      </p:pic>
      <p:sp>
        <p:nvSpPr>
          <p:cNvPr id="5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Schedule</a:t>
            </a:r>
            <a:endParaRPr lang="e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70836" y="1205405"/>
            <a:ext cx="7738499" cy="2712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Problem, existing works,  and Solution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General System Overview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In Depth System Description and Technical Components</a:t>
            </a:r>
          </a:p>
          <a:p>
            <a:pPr marL="914400" lvl="1" indent="-342900">
              <a:buClr>
                <a:schemeClr val="dk1"/>
              </a:buClr>
              <a:buSzPct val="100000"/>
            </a:pPr>
            <a:r>
              <a:rPr lang="en" sz="1800" dirty="0"/>
              <a:t>Sensors, Controllers, Server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Tests and Results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Materials and Costs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Timeline / Schedule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Potential Risks</a:t>
            </a:r>
          </a:p>
          <a:p>
            <a:pPr marL="571500" indent="-457200">
              <a:buClr>
                <a:schemeClr val="dk1"/>
              </a:buClr>
              <a:buSzPct val="100000"/>
            </a:pPr>
            <a:r>
              <a:rPr lang="en" sz="2000" dirty="0"/>
              <a:t>Conclusion</a:t>
            </a:r>
          </a:p>
        </p:txBody>
      </p:sp>
      <p:pic>
        <p:nvPicPr>
          <p:cNvPr id="33" name="Shape 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2</a:t>
            </a:fld>
            <a:endParaRPr lang="en-US" dirty="0"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25" tIns="91425" rIns="91425" bIns="91425" anchor="b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Overview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9" y="1498906"/>
            <a:ext cx="8640566" cy="2823927"/>
          </a:xfrm>
          <a:prstGeom prst="rect">
            <a:avLst/>
          </a:prstGeom>
        </p:spPr>
      </p:pic>
      <p:sp>
        <p:nvSpPr>
          <p:cNvPr id="5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Schedule</a:t>
            </a: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FFE4F80-B4C7-B14F-BB38-4755B2689F31}"/>
              </a:ext>
            </a:extLst>
          </p:cNvPr>
          <p:cNvSpPr/>
          <p:nvPr/>
        </p:nvSpPr>
        <p:spPr>
          <a:xfrm>
            <a:off x="4838218" y="2720051"/>
            <a:ext cx="2592729" cy="1412111"/>
          </a:xfrm>
          <a:prstGeom prst="wedgeRoundRectCallout">
            <a:avLst>
              <a:gd name="adj1" fmla="val -106101"/>
              <a:gd name="adj2" fmla="val -358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Highlight the IMPORTNT DATES</a:t>
            </a:r>
          </a:p>
        </p:txBody>
      </p:sp>
    </p:spTree>
    <p:extLst>
      <p:ext uri="{BB962C8B-B14F-4D97-AF65-F5344CB8AC3E}">
        <p14:creationId xmlns:p14="http://schemas.microsoft.com/office/powerpoint/2010/main" val="3382840257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262749" y="1324919"/>
            <a:ext cx="8229600" cy="70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dirty="0"/>
              <a:t>T</a:t>
            </a:r>
            <a:r>
              <a:rPr lang="en-US" sz="3200" dirty="0"/>
              <a:t>h</a:t>
            </a:r>
            <a:r>
              <a:rPr lang="en" sz="3200" dirty="0"/>
              <a:t>is </a:t>
            </a:r>
            <a:r>
              <a:rPr lang="en-US" sz="3200" dirty="0"/>
              <a:t>is what you are committing to complete by January – be specific</a:t>
            </a:r>
            <a:endParaRPr lang="en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0" y="2061785"/>
            <a:ext cx="5868219" cy="2705478"/>
          </a:xfrm>
          <a:prstGeom prst="rect">
            <a:avLst/>
          </a:prstGeom>
        </p:spPr>
      </p:pic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Schedule – </a:t>
            </a:r>
          </a:p>
          <a:p>
            <a:pPr algn="r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</a:rPr>
              <a:t>Completed by January</a:t>
            </a:r>
            <a:endParaRPr lang="e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953400"/>
            <a:ext cx="8229600" cy="2972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Programming (CS115)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Fundamentals of Logic Design (ES112) </a:t>
            </a:r>
          </a:p>
          <a:p>
            <a:pPr lvl="0">
              <a:spcBef>
                <a:spcPts val="0"/>
              </a:spcBef>
              <a:buNone/>
            </a:pPr>
            <a:endParaRPr sz="2400" dirty="0"/>
          </a:p>
        </p:txBody>
      </p:sp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Supported Courses </a:t>
            </a:r>
            <a:endParaRPr lang="e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685800" y="1704165"/>
            <a:ext cx="77724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/>
              <a:t>Questions/Comments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Questions</a:t>
            </a:r>
            <a:endParaRPr lang="e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6307"/>
            <a:ext cx="8229600" cy="3477193"/>
          </a:xfrm>
        </p:spPr>
        <p:txBody>
          <a:bodyPr>
            <a:noAutofit/>
          </a:bodyPr>
          <a:lstStyle/>
          <a:p>
            <a:pPr lvl="0"/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http://www.macgray.com/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Mac Gray is the inventor and s</a:t>
            </a:r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308898" y="1267351"/>
            <a:ext cx="4169709" cy="309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What is the problem</a:t>
            </a:r>
            <a:endParaRPr lang="en" sz="1800" dirty="0"/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dirty="0"/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The Problem</a:t>
            </a: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A4187A-DCEF-3E4B-964A-C724F48E702B}"/>
              </a:ext>
            </a:extLst>
          </p:cNvPr>
          <p:cNvSpPr/>
          <p:nvPr/>
        </p:nvSpPr>
        <p:spPr>
          <a:xfrm>
            <a:off x="4572000" y="1267351"/>
            <a:ext cx="3877519" cy="27779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Attention: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Throughout this document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your FONTS must be consistent!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Pay attention to your </a:t>
            </a:r>
            <a:r>
              <a:rPr lang="en-US" dirty="0" err="1">
                <a:solidFill>
                  <a:schemeClr val="tx1"/>
                </a:solidFill>
              </a:rPr>
              <a:t>splng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grmr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91925" y="2118675"/>
            <a:ext cx="3684599" cy="249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800" dirty="0"/>
              <a:t>What do you propose? </a:t>
            </a:r>
            <a:endParaRPr lang="en" sz="1800" dirty="0"/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The Proposal</a:t>
            </a:r>
            <a:endParaRPr lang="en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/>
        </p:nvSpPr>
        <p:spPr>
          <a:xfrm>
            <a:off x="285749" y="1672465"/>
            <a:ext cx="4169709" cy="309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What are the existing solutions?</a:t>
            </a:r>
            <a:endParaRPr lang="en" sz="1800" dirty="0"/>
          </a:p>
          <a:p>
            <a:pPr marL="285750" indent="-285750" rtl="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sz="1800" dirty="0"/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Existing Solutions</a:t>
            </a:r>
            <a:endParaRPr lang="e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37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0089" y="540915"/>
            <a:ext cx="8578174" cy="11060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600" dirty="0"/>
              <a:t>Basic Implementation </a:t>
            </a:r>
            <a:r>
              <a:rPr lang="en-US" sz="1600" dirty="0"/>
              <a:t>Of your System</a:t>
            </a:r>
            <a:br>
              <a:rPr lang="en-US" sz="1600" dirty="0"/>
            </a:br>
            <a:r>
              <a:rPr lang="en-US" sz="1600" dirty="0"/>
              <a:t>VERY high-level block diagram</a:t>
            </a:r>
            <a:endParaRPr lang="en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30977" y="3617146"/>
            <a:ext cx="2057400" cy="274637"/>
          </a:xfrm>
        </p:spPr>
        <p:txBody>
          <a:bodyPr/>
          <a:lstStyle/>
          <a:p>
            <a:fld id="{DEE6356E-8956-49E9-A978-B6388EFAFFA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Proposed Solution</a:t>
            </a: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58E36A-14DC-D34A-99CD-B40AE378677F}"/>
              </a:ext>
            </a:extLst>
          </p:cNvPr>
          <p:cNvSpPr txBox="1">
            <a:spLocks/>
          </p:cNvSpPr>
          <p:nvPr/>
        </p:nvSpPr>
        <p:spPr>
          <a:xfrm>
            <a:off x="6296253" y="4811599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DEE6356E-8956-49E9-A978-B6388EFAFFA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6AFBB-CE85-814F-9DB1-8AFFE5323F70}"/>
              </a:ext>
            </a:extLst>
          </p:cNvPr>
          <p:cNvSpPr txBox="1"/>
          <p:nvPr/>
        </p:nvSpPr>
        <p:spPr>
          <a:xfrm>
            <a:off x="6361565" y="1398315"/>
            <a:ext cx="2269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BASE STATION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5C1E99-36FF-2447-9194-8DF4DF9FB4ED}"/>
              </a:ext>
            </a:extLst>
          </p:cNvPr>
          <p:cNvSpPr txBox="1"/>
          <p:nvPr/>
        </p:nvSpPr>
        <p:spPr>
          <a:xfrm>
            <a:off x="3013231" y="1398315"/>
            <a:ext cx="2507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COLOR DETECTION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8F74BC-9733-954B-8499-3186EB824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" y="1902574"/>
            <a:ext cx="2318322" cy="3054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B5AE49-F728-3441-897E-1C89E901A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795" y="1902574"/>
            <a:ext cx="3760572" cy="30545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Raspberry-Pi-2-1-1621x1080.jpg">
            <a:extLst>
              <a:ext uri="{FF2B5EF4-FFF2-40B4-BE49-F238E27FC236}">
                <a16:creationId xmlns:a16="http://schemas.microsoft.com/office/drawing/2014/main" id="{83B8FCBE-BCB7-8941-88E6-92761BACBF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661" y="1902574"/>
            <a:ext cx="2644736" cy="30545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Marketing Requirements</a:t>
            </a: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922FC3-F29B-F842-AB17-3931B29FAD48}"/>
              </a:ext>
            </a:extLst>
          </p:cNvPr>
          <p:cNvSpPr txBox="1">
            <a:spLocks/>
          </p:cNvSpPr>
          <p:nvPr/>
        </p:nvSpPr>
        <p:spPr>
          <a:xfrm>
            <a:off x="526407" y="1285498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Highlight the most important ones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0C3933-0F3C-CE4D-8A42-37ECFA235237}"/>
              </a:ext>
            </a:extLst>
          </p:cNvPr>
          <p:cNvSpPr txBox="1">
            <a:spLocks/>
          </p:cNvSpPr>
          <p:nvPr/>
        </p:nvSpPr>
        <p:spPr>
          <a:xfrm>
            <a:off x="4545957" y="1285498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kkkllk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C08CE82-F818-0F4A-B29C-73554DD85C7F}"/>
              </a:ext>
            </a:extLst>
          </p:cNvPr>
          <p:cNvSpPr txBox="1">
            <a:spLocks/>
          </p:cNvSpPr>
          <p:nvPr/>
        </p:nvSpPr>
        <p:spPr>
          <a:xfrm>
            <a:off x="6355707" y="468274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DEE6356E-8956-49E9-A978-B6388EFAFFA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4981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</a:rPr>
              <a:t>Engineering Requirements</a:t>
            </a:r>
            <a:endParaRPr lang="en" sz="3600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9922FC3-F29B-F842-AB17-3931B29FAD48}"/>
              </a:ext>
            </a:extLst>
          </p:cNvPr>
          <p:cNvSpPr txBox="1">
            <a:spLocks/>
          </p:cNvSpPr>
          <p:nvPr/>
        </p:nvSpPr>
        <p:spPr>
          <a:xfrm>
            <a:off x="526407" y="1285498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Highlight the most important ones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60C3933-0F3C-CE4D-8A42-37ECFA235237}"/>
              </a:ext>
            </a:extLst>
          </p:cNvPr>
          <p:cNvSpPr txBox="1">
            <a:spLocks/>
          </p:cNvSpPr>
          <p:nvPr/>
        </p:nvSpPr>
        <p:spPr>
          <a:xfrm>
            <a:off x="4545957" y="1285498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kkkllk</a:t>
            </a:r>
            <a:endParaRPr lang="en-US" dirty="0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C08CE82-F818-0F4A-B29C-73554DD85C7F}"/>
              </a:ext>
            </a:extLst>
          </p:cNvPr>
          <p:cNvSpPr txBox="1">
            <a:spLocks/>
          </p:cNvSpPr>
          <p:nvPr/>
        </p:nvSpPr>
        <p:spPr>
          <a:xfrm>
            <a:off x="6355707" y="468274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DEE6356E-8956-49E9-A978-B6388EFAFFA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95485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85750" y="1905159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/>
              <a:t>Explain How the system works – Very high-level diagram </a:t>
            </a:r>
            <a:br>
              <a:rPr lang="en-US" sz="3600" dirty="0"/>
            </a:br>
            <a:r>
              <a:rPr lang="en-US" sz="3600" dirty="0"/>
              <a:t>diagram </a:t>
            </a:r>
            <a:endParaRPr lang="en" sz="3600" dirty="0"/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700" y="2762559"/>
            <a:ext cx="1849099" cy="184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76202"/>
            <a:ext cx="9144001" cy="11530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356E-8956-49E9-A978-B6388EFAFFA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Shape 31"/>
          <p:cNvSpPr txBox="1">
            <a:spLocks/>
          </p:cNvSpPr>
          <p:nvPr/>
        </p:nvSpPr>
        <p:spPr>
          <a:xfrm>
            <a:off x="2810914" y="0"/>
            <a:ext cx="5871600" cy="8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spcBef>
                <a:spcPts val="0"/>
              </a:spcBef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dirty="0">
                <a:solidFill>
                  <a:schemeClr val="bg1"/>
                </a:solidFill>
              </a:rPr>
              <a:t>System Overview</a:t>
            </a:r>
            <a:endParaRPr lang="en" sz="36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52521-1460-9240-8876-C6A59BE27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438" y="2016495"/>
            <a:ext cx="4547024" cy="30254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1344</TotalTime>
  <Words>429</Words>
  <Application>Microsoft Macintosh PowerPoint</Application>
  <PresentationFormat>On-screen Show (16:9)</PresentationFormat>
  <Paragraphs>134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Custom Design</vt:lpstr>
      <vt:lpstr>Project Title</vt:lpstr>
      <vt:lpstr>Overview</vt:lpstr>
      <vt:lpstr>PowerPoint Presentation</vt:lpstr>
      <vt:lpstr>PowerPoint Presentation</vt:lpstr>
      <vt:lpstr>PowerPoint Presentation</vt:lpstr>
      <vt:lpstr>Basic Implementation Of your System VERY high-level block diagram</vt:lpstr>
      <vt:lpstr>PowerPoint Presentation</vt:lpstr>
      <vt:lpstr>PowerPoint Presentation</vt:lpstr>
      <vt:lpstr>Explain How the system works – Very high-level diagram  diagram </vt:lpstr>
      <vt:lpstr>Show flowchart of the software </vt:lpstr>
      <vt:lpstr>Design Challenges what are your plans if these did not work? </vt:lpstr>
      <vt:lpstr>PowerPoint Presentation</vt:lpstr>
      <vt:lpstr>Simple calculation to estimate the minimum sampling rate requirement SR=DT/|S| - Using Matlab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what you are committing to complete by January – be specific</vt:lpstr>
      <vt:lpstr>PowerPoint Presentation</vt:lpstr>
      <vt:lpstr>Questions/Comments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Laundry Now</dc:title>
  <dc:subject/>
  <dc:creator>russe_000</dc:creator>
  <cp:keywords/>
  <dc:description/>
  <cp:lastModifiedBy>Microsoft Office User</cp:lastModifiedBy>
  <cp:revision>48</cp:revision>
  <dcterms:modified xsi:type="dcterms:W3CDTF">2018-11-12T20:01:44Z</dcterms:modified>
  <cp:category/>
</cp:coreProperties>
</file>