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2" r:id="rId4"/>
    <p:sldId id="261" r:id="rId5"/>
    <p:sldId id="265" r:id="rId6"/>
    <p:sldId id="269" r:id="rId7"/>
    <p:sldId id="270" r:id="rId8"/>
    <p:sldId id="258" r:id="rId9"/>
    <p:sldId id="259" r:id="rId10"/>
    <p:sldId id="260" r:id="rId11"/>
    <p:sldId id="266" r:id="rId12"/>
    <p:sldId id="271" r:id="rId13"/>
    <p:sldId id="272" r:id="rId14"/>
    <p:sldId id="264" r:id="rId15"/>
    <p:sldId id="268" r:id="rId16"/>
    <p:sldId id="267" r:id="rId17"/>
    <p:sldId id="26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5" d="100"/>
          <a:sy n="85" d="100"/>
        </p:scale>
        <p:origin x="-1120" y="-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E5F55-71E5-964E-813D-6AAE2412E593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82D96-BF3C-F847-B79F-9B4BA8805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866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82D96-BF3C-F847-B79F-9B4BA88057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10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6E1A-9179-5B44-83CE-5899F5C7B868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91B-CC80-EA46-8A22-BE78BF041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33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6E1A-9179-5B44-83CE-5899F5C7B868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91B-CC80-EA46-8A22-BE78BF041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164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6E1A-9179-5B44-83CE-5899F5C7B868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91B-CC80-EA46-8A22-BE78BF041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029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6E1A-9179-5B44-83CE-5899F5C7B868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91B-CC80-EA46-8A22-BE78BF041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66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6E1A-9179-5B44-83CE-5899F5C7B868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91B-CC80-EA46-8A22-BE78BF041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40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6E1A-9179-5B44-83CE-5899F5C7B868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91B-CC80-EA46-8A22-BE78BF041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3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6E1A-9179-5B44-83CE-5899F5C7B868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91B-CC80-EA46-8A22-BE78BF041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5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6E1A-9179-5B44-83CE-5899F5C7B868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91B-CC80-EA46-8A22-BE78BF041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220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6E1A-9179-5B44-83CE-5899F5C7B868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91B-CC80-EA46-8A22-BE78BF041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61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6E1A-9179-5B44-83CE-5899F5C7B868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91B-CC80-EA46-8A22-BE78BF041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5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56E1A-9179-5B44-83CE-5899F5C7B868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91B-CC80-EA46-8A22-BE78BF041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43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56E1A-9179-5B44-83CE-5899F5C7B868}" type="datetimeFigureOut">
              <a:rPr lang="en-US" smtClean="0"/>
              <a:t>10/15/12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8391B-CC80-EA46-8A22-BE78BF041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34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XOp0M3_kb4" TargetMode="External"/><Relationship Id="rId4" Type="http://schemas.openxmlformats.org/officeDocument/2006/relationships/hyperlink" Target="http://www.net130.com/tutorial/cisco-px/Catalyst%202900-3500.pdf" TargetMode="External"/><Relationship Id="rId5" Type="http://schemas.openxmlformats.org/officeDocument/2006/relationships/hyperlink" Target="http://www.giveawayoftheday.com/soft/5374525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slreports.com/faq/8347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://www.cisco.com/en/US/docs/switches/lan/catalyst2900xl_3500xl/release12.0_5_wc6/cli/clicmds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CISCO Internet Operating System (ISO)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425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Command Examples – </a:t>
            </a:r>
            <a:br>
              <a:rPr lang="en-US" dirty="0" smtClean="0"/>
            </a:br>
            <a:r>
              <a:rPr lang="en-US" sz="4000" dirty="0" smtClean="0"/>
              <a:t>Catalyst 3900 LX Switch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186" y="1832328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Switch1&gt; </a:t>
            </a:r>
            <a:r>
              <a:rPr lang="en-US" sz="2400" dirty="0"/>
              <a:t>enable</a:t>
            </a:r>
          </a:p>
          <a:p>
            <a:r>
              <a:rPr lang="en-US" sz="2400" dirty="0" smtClean="0"/>
              <a:t>Switch1# </a:t>
            </a:r>
            <a:r>
              <a:rPr lang="en-US" sz="2400" dirty="0"/>
              <a:t>configure terminal</a:t>
            </a:r>
          </a:p>
          <a:p>
            <a:r>
              <a:rPr lang="en-US" sz="2400" dirty="0" smtClean="0"/>
              <a:t>Switch1(</a:t>
            </a:r>
            <a:r>
              <a:rPr lang="en-US" sz="2400" dirty="0" err="1"/>
              <a:t>config</a:t>
            </a:r>
            <a:r>
              <a:rPr lang="en-US" sz="2400" dirty="0"/>
              <a:t>)# interface Ethernet0/</a:t>
            </a:r>
            <a:r>
              <a:rPr lang="en-US" sz="2400" dirty="0" smtClean="0"/>
              <a:t>0 </a:t>
            </a:r>
            <a:r>
              <a:rPr lang="en-US" sz="2400" dirty="0" smtClean="0">
                <a:solidFill>
                  <a:srgbClr val="0000FF"/>
                </a:solidFill>
                <a:sym typeface="Wingdings"/>
              </a:rPr>
              <a:t> Interface name</a:t>
            </a:r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 smtClean="0"/>
              <a:t>Switch1(</a:t>
            </a:r>
            <a:r>
              <a:rPr lang="en-US" sz="2400" dirty="0" err="1"/>
              <a:t>config</a:t>
            </a:r>
            <a:r>
              <a:rPr lang="en-US" sz="2400" dirty="0"/>
              <a:t>-if)# no </a:t>
            </a:r>
            <a:r>
              <a:rPr lang="en-US" sz="2400" dirty="0" smtClean="0"/>
              <a:t>shutdown </a:t>
            </a:r>
            <a:r>
              <a:rPr lang="en-US" sz="2400" dirty="0" smtClean="0">
                <a:solidFill>
                  <a:srgbClr val="0000FF"/>
                </a:solidFill>
                <a:sym typeface="Wingdings"/>
              </a:rPr>
              <a:t> </a:t>
            </a:r>
            <a:r>
              <a:rPr lang="en-US" sz="2400" dirty="0">
                <a:solidFill>
                  <a:srgbClr val="0000FF"/>
                </a:solidFill>
                <a:sym typeface="Wingdings"/>
              </a:rPr>
              <a:t>e</a:t>
            </a:r>
            <a:r>
              <a:rPr lang="en-US" sz="2400" dirty="0" smtClean="0">
                <a:solidFill>
                  <a:srgbClr val="0000FF"/>
                </a:solidFill>
                <a:sym typeface="Wingdings"/>
              </a:rPr>
              <a:t>nable</a:t>
            </a:r>
            <a:endParaRPr lang="en-US" sz="2400" dirty="0"/>
          </a:p>
          <a:p>
            <a:r>
              <a:rPr lang="en-US" sz="2400" dirty="0" smtClean="0"/>
              <a:t>Switch1(</a:t>
            </a:r>
            <a:r>
              <a:rPr lang="en-US" sz="2400" dirty="0" err="1"/>
              <a:t>config</a:t>
            </a:r>
            <a:r>
              <a:rPr lang="en-US" sz="2400" dirty="0"/>
              <a:t>-if)# </a:t>
            </a:r>
            <a:r>
              <a:rPr lang="en-US" sz="2400" dirty="0" err="1"/>
              <a:t>ip</a:t>
            </a:r>
            <a:r>
              <a:rPr lang="en-US" sz="2400" dirty="0"/>
              <a:t> address 10.0.2.1 </a:t>
            </a:r>
            <a:r>
              <a:rPr lang="en-US" sz="2400" dirty="0" smtClean="0"/>
              <a:t>255.255.255.0 </a:t>
            </a:r>
            <a:r>
              <a:rPr lang="en-US" sz="1000" dirty="0" smtClean="0">
                <a:solidFill>
                  <a:srgbClr val="0000FF"/>
                </a:solidFill>
                <a:sym typeface="Wingdings"/>
              </a:rPr>
              <a:t> IP &amp; mask</a:t>
            </a:r>
          </a:p>
          <a:p>
            <a:r>
              <a:rPr lang="en-US" sz="2400" dirty="0" smtClean="0"/>
              <a:t>Switch1(</a:t>
            </a:r>
            <a:r>
              <a:rPr lang="en-US" sz="2400" dirty="0" err="1"/>
              <a:t>config</a:t>
            </a:r>
            <a:r>
              <a:rPr lang="en-US" sz="2400" dirty="0"/>
              <a:t>-if)# interface Ethernet0/</a:t>
            </a:r>
            <a:r>
              <a:rPr lang="en-US" sz="2400" dirty="0" smtClean="0"/>
              <a:t>1 </a:t>
            </a:r>
            <a:r>
              <a:rPr lang="en-US" sz="2400" dirty="0" smtClean="0">
                <a:solidFill>
                  <a:srgbClr val="0000FF"/>
                </a:solidFill>
                <a:sym typeface="Wingdings"/>
              </a:rPr>
              <a:t> Slot 0 / port 1</a:t>
            </a:r>
            <a:endParaRPr lang="en-US" sz="2400" dirty="0"/>
          </a:p>
          <a:p>
            <a:r>
              <a:rPr lang="en-US" sz="2400" dirty="0" smtClean="0"/>
              <a:t>Switch1(</a:t>
            </a:r>
            <a:r>
              <a:rPr lang="en-US" sz="2400" dirty="0" err="1"/>
              <a:t>config</a:t>
            </a:r>
            <a:r>
              <a:rPr lang="en-US" sz="2400" dirty="0"/>
              <a:t>-if)# no shutdown</a:t>
            </a:r>
          </a:p>
          <a:p>
            <a:r>
              <a:rPr lang="en-US" sz="2400" dirty="0" smtClean="0"/>
              <a:t>Switch1(</a:t>
            </a:r>
            <a:r>
              <a:rPr lang="en-US" sz="2400" dirty="0" err="1"/>
              <a:t>config</a:t>
            </a:r>
            <a:r>
              <a:rPr lang="en-US" sz="2400" dirty="0"/>
              <a:t>-if)# </a:t>
            </a:r>
            <a:r>
              <a:rPr lang="en-US" sz="2400" dirty="0" err="1"/>
              <a:t>ip</a:t>
            </a:r>
            <a:r>
              <a:rPr lang="en-US" sz="2400" dirty="0"/>
              <a:t> address 10.0.3.1 255.255.255.0</a:t>
            </a:r>
          </a:p>
          <a:p>
            <a:r>
              <a:rPr lang="en-US" sz="2400" dirty="0" smtClean="0"/>
              <a:t>Switch1(</a:t>
            </a:r>
            <a:r>
              <a:rPr lang="en-US" sz="2400" dirty="0" err="1"/>
              <a:t>config</a:t>
            </a:r>
            <a:r>
              <a:rPr lang="en-US" sz="2400" dirty="0"/>
              <a:t>-if)# end</a:t>
            </a:r>
          </a:p>
        </p:txBody>
      </p:sp>
      <p:sp>
        <p:nvSpPr>
          <p:cNvPr id="5" name="Rectangle 4"/>
          <p:cNvSpPr/>
          <p:nvPr/>
        </p:nvSpPr>
        <p:spPr>
          <a:xfrm>
            <a:off x="6998519" y="1384317"/>
            <a:ext cx="491594" cy="7236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" name="Rectangle 5"/>
          <p:cNvSpPr/>
          <p:nvPr/>
        </p:nvSpPr>
        <p:spPr>
          <a:xfrm>
            <a:off x="8161192" y="1384317"/>
            <a:ext cx="491594" cy="7236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4" name="Rectangle 3"/>
          <p:cNvSpPr/>
          <p:nvPr/>
        </p:nvSpPr>
        <p:spPr>
          <a:xfrm>
            <a:off x="6998519" y="1004607"/>
            <a:ext cx="1654267" cy="57087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Ethernet Card</a:t>
            </a:r>
          </a:p>
          <a:p>
            <a:pPr algn="ctr"/>
            <a:r>
              <a:rPr lang="en-US" dirty="0" smtClean="0"/>
              <a:t>Slot 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616168" y="224455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512285" y="2059888"/>
            <a:ext cx="15294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 smtClean="0"/>
              <a:t>10.0.2.1 </a:t>
            </a:r>
          </a:p>
          <a:p>
            <a:pPr algn="r"/>
            <a:r>
              <a:rPr lang="en-US" dirty="0" smtClean="0"/>
              <a:t>255.255.255.0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770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Command Examples – </a:t>
            </a:r>
            <a:br>
              <a:rPr lang="en-US" dirty="0" smtClean="0"/>
            </a:br>
            <a:r>
              <a:rPr lang="en-US" dirty="0" smtClean="0"/>
              <a:t>Catalyst 3900 LX Switch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Switch</a:t>
            </a:r>
            <a:r>
              <a:rPr lang="en-US" sz="2400" dirty="0" smtClean="0"/>
              <a:t># show </a:t>
            </a:r>
            <a:r>
              <a:rPr lang="en-US" sz="2400" dirty="0" smtClean="0"/>
              <a:t>version</a:t>
            </a:r>
          </a:p>
          <a:p>
            <a:r>
              <a:rPr lang="en-US" sz="2400" dirty="0"/>
              <a:t>switch</a:t>
            </a:r>
            <a:r>
              <a:rPr lang="en-US" sz="2400" dirty="0" smtClean="0"/>
              <a:t># </a:t>
            </a:r>
            <a:r>
              <a:rPr lang="en-US" sz="2400" dirty="0" err="1" smtClean="0"/>
              <a:t>conf</a:t>
            </a:r>
            <a:r>
              <a:rPr lang="en-US" sz="2400" dirty="0" smtClean="0"/>
              <a:t> </a:t>
            </a:r>
            <a:r>
              <a:rPr lang="en-US" sz="2400" dirty="0"/>
              <a:t>t</a:t>
            </a:r>
          </a:p>
          <a:p>
            <a:r>
              <a:rPr lang="en-US" sz="2400" dirty="0" smtClean="0"/>
              <a:t>switch</a:t>
            </a:r>
            <a:r>
              <a:rPr lang="en-US" sz="2400" dirty="0"/>
              <a:t>(</a:t>
            </a:r>
            <a:r>
              <a:rPr lang="en-US" sz="2400" dirty="0" err="1"/>
              <a:t>config</a:t>
            </a:r>
            <a:r>
              <a:rPr lang="en-US" sz="2400" dirty="0"/>
              <a:t>)</a:t>
            </a:r>
            <a:r>
              <a:rPr lang="en-US" sz="2400" dirty="0" smtClean="0"/>
              <a:t># host </a:t>
            </a:r>
            <a:r>
              <a:rPr lang="en-US" sz="2400" dirty="0"/>
              <a:t>c3524-1</a:t>
            </a:r>
          </a:p>
          <a:p>
            <a:r>
              <a:rPr lang="en-US" sz="2400" dirty="0"/>
              <a:t>c3524-1(</a:t>
            </a:r>
            <a:r>
              <a:rPr lang="en-US" sz="2400" dirty="0" err="1"/>
              <a:t>config</a:t>
            </a:r>
            <a:r>
              <a:rPr lang="en-US" sz="2400" dirty="0"/>
              <a:t>)</a:t>
            </a:r>
            <a:r>
              <a:rPr lang="en-US" sz="2400" dirty="0" smtClean="0"/>
              <a:t>#</a:t>
            </a:r>
          </a:p>
          <a:p>
            <a:r>
              <a:rPr lang="en-US" sz="2400" dirty="0" smtClean="0"/>
              <a:t>c3524-1(</a:t>
            </a:r>
            <a:r>
              <a:rPr lang="en-US" sz="2400" dirty="0" err="1" smtClean="0"/>
              <a:t>config</a:t>
            </a:r>
            <a:r>
              <a:rPr lang="en-US" sz="2400" dirty="0" smtClean="0"/>
              <a:t>)#interface VLAN1</a:t>
            </a:r>
          </a:p>
          <a:p>
            <a:r>
              <a:rPr lang="en-US" sz="2400" dirty="0" smtClean="0"/>
              <a:t>c3524-1(</a:t>
            </a:r>
            <a:r>
              <a:rPr lang="en-US" sz="2400" dirty="0" err="1" smtClean="0"/>
              <a:t>config</a:t>
            </a:r>
            <a:r>
              <a:rPr lang="en-US" sz="2400" dirty="0" smtClean="0"/>
              <a:t>-if)#</a:t>
            </a:r>
            <a:r>
              <a:rPr lang="en-US" sz="2400" dirty="0" err="1" smtClean="0"/>
              <a:t>ip</a:t>
            </a:r>
            <a:r>
              <a:rPr lang="en-US" sz="2400" dirty="0" smtClean="0"/>
              <a:t> address 172.17.87.160 255.255.255.192</a:t>
            </a:r>
          </a:p>
          <a:p>
            <a:r>
              <a:rPr lang="en-US" sz="2400" dirty="0" smtClean="0"/>
              <a:t>c3524-1(</a:t>
            </a:r>
            <a:r>
              <a:rPr lang="en-US" sz="2400" dirty="0" err="1" smtClean="0"/>
              <a:t>config</a:t>
            </a:r>
            <a:r>
              <a:rPr lang="en-US" sz="2400" dirty="0" smtClean="0"/>
              <a:t>-if)#exit</a:t>
            </a:r>
          </a:p>
          <a:p>
            <a:r>
              <a:rPr lang="en-US" sz="2400" dirty="0" smtClean="0"/>
              <a:t>c3524-1(</a:t>
            </a:r>
            <a:r>
              <a:rPr lang="en-US" sz="2400" dirty="0" err="1" smtClean="0"/>
              <a:t>config</a:t>
            </a:r>
            <a:r>
              <a:rPr lang="en-US" sz="2400" dirty="0" smtClean="0"/>
              <a:t>-if)#interface FastEthernet0/24</a:t>
            </a:r>
          </a:p>
          <a:p>
            <a:r>
              <a:rPr lang="en-US" sz="2400" dirty="0" smtClean="0"/>
              <a:t>c3524-1(</a:t>
            </a:r>
            <a:r>
              <a:rPr lang="en-US" sz="2400" dirty="0" err="1" smtClean="0"/>
              <a:t>config</a:t>
            </a:r>
            <a:r>
              <a:rPr lang="en-US" sz="2400" dirty="0" smtClean="0"/>
              <a:t>-if)#speed 10</a:t>
            </a:r>
          </a:p>
          <a:p>
            <a:r>
              <a:rPr lang="en-US" sz="2400" dirty="0" smtClean="0"/>
              <a:t>c3524-1(</a:t>
            </a:r>
            <a:r>
              <a:rPr lang="en-US" sz="2400" dirty="0" err="1" smtClean="0"/>
              <a:t>config</a:t>
            </a:r>
            <a:r>
              <a:rPr lang="en-US" sz="2400" dirty="0" smtClean="0"/>
              <a:t>-if)#duplex half</a:t>
            </a:r>
          </a:p>
          <a:p>
            <a:r>
              <a:rPr lang="en-US" sz="2400" dirty="0" smtClean="0"/>
              <a:t>c3524-1(</a:t>
            </a:r>
            <a:r>
              <a:rPr lang="en-US" sz="2400" dirty="0" err="1" smtClean="0"/>
              <a:t>config</a:t>
            </a:r>
            <a:r>
              <a:rPr lang="en-US" sz="2400" dirty="0" smtClean="0"/>
              <a:t>-if)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3135" y="4988648"/>
            <a:ext cx="3720655" cy="175670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951876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Communicating with the bridge/switch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Telnet </a:t>
            </a:r>
            <a:r>
              <a:rPr lang="en-US" dirty="0"/>
              <a:t>to each bridge/</a:t>
            </a:r>
            <a:r>
              <a:rPr lang="en-US" dirty="0" smtClean="0"/>
              <a:t>switch </a:t>
            </a:r>
          </a:p>
          <a:p>
            <a:r>
              <a:rPr lang="en-US" dirty="0" smtClean="0"/>
              <a:t>For </a:t>
            </a:r>
            <a:r>
              <a:rPr lang="en-US" dirty="0"/>
              <a:t>example, the name (IP address) of the </a:t>
            </a:r>
            <a:r>
              <a:rPr lang="en-US" dirty="0" err="1" smtClean="0"/>
              <a:t>Xyplex</a:t>
            </a:r>
            <a:r>
              <a:rPr lang="en-US" dirty="0" smtClean="0"/>
              <a:t> </a:t>
            </a:r>
            <a:r>
              <a:rPr lang="en-US" dirty="0"/>
              <a:t>terminal server and the port numbers for bridges in Work Area 1 are: </a:t>
            </a:r>
          </a:p>
          <a:p>
            <a:r>
              <a:rPr lang="en-US" dirty="0"/>
              <a:t>Bridge 1:  xyplex1 (192.168.200.11) 2600   </a:t>
            </a:r>
          </a:p>
          <a:p>
            <a:endParaRPr lang="en-US" dirty="0"/>
          </a:p>
          <a:p>
            <a:r>
              <a:rPr lang="en-US" dirty="0"/>
              <a:t>Bridge 2:  xyplex1 (192.168.200.11) 2700</a:t>
            </a:r>
          </a:p>
        </p:txBody>
      </p:sp>
    </p:spTree>
    <p:extLst>
      <p:ext uri="{BB962C8B-B14F-4D97-AF65-F5344CB8AC3E}">
        <p14:creationId xmlns:p14="http://schemas.microsoft.com/office/powerpoint/2010/main" val="650984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How to connect the PC directly to the Switch using Serial Interface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Connect the 9-pin serial interface on the PC directly to the Switch using a serial (BLUE) cable. You do not need any adaptors on the switch side.</a:t>
            </a:r>
          </a:p>
          <a:p>
            <a:r>
              <a:rPr lang="en-US" dirty="0"/>
              <a:t>Login as </a:t>
            </a:r>
            <a:r>
              <a:rPr lang="en-US" dirty="0" err="1"/>
              <a:t>su</a:t>
            </a:r>
            <a:endParaRPr lang="en-US" dirty="0"/>
          </a:p>
          <a:p>
            <a:r>
              <a:rPr lang="en-US" dirty="0"/>
              <a:t>From command prompt, type: </a:t>
            </a:r>
            <a:r>
              <a:rPr lang="en-US" dirty="0" err="1">
                <a:solidFill>
                  <a:srgbClr val="FF0000"/>
                </a:solidFill>
              </a:rPr>
              <a:t>minicom</a:t>
            </a:r>
            <a:r>
              <a:rPr lang="en-US" dirty="0">
                <a:solidFill>
                  <a:srgbClr val="FF0000"/>
                </a:solidFill>
              </a:rPr>
              <a:t> -s</a:t>
            </a:r>
          </a:p>
          <a:p>
            <a:r>
              <a:rPr lang="en-US" dirty="0"/>
              <a:t>You need to setup the port first:</a:t>
            </a:r>
          </a:p>
          <a:p>
            <a:r>
              <a:rPr lang="en-US" dirty="0"/>
              <a:t>Go to SERIAL PORT SETUP and change serial device to /</a:t>
            </a:r>
            <a:r>
              <a:rPr lang="en-US" dirty="0" err="1"/>
              <a:t>dev</a:t>
            </a:r>
            <a:r>
              <a:rPr lang="en-US" dirty="0"/>
              <a:t>/ttyS0</a:t>
            </a:r>
          </a:p>
          <a:p>
            <a:r>
              <a:rPr lang="en-US" dirty="0"/>
              <a:t>Change Bps to 9600 8N1</a:t>
            </a:r>
          </a:p>
          <a:p>
            <a:r>
              <a:rPr lang="en-US" dirty="0"/>
              <a:t>Then, save the file as 3500cisco</a:t>
            </a:r>
          </a:p>
          <a:p>
            <a:r>
              <a:rPr lang="en-US" dirty="0"/>
              <a:t>exit (control A then q; you may need to press control z)</a:t>
            </a:r>
          </a:p>
          <a:p>
            <a:r>
              <a:rPr lang="en-US" dirty="0"/>
              <a:t>From command prompt, type: </a:t>
            </a:r>
            <a:r>
              <a:rPr lang="en-US" dirty="0" err="1">
                <a:solidFill>
                  <a:srgbClr val="FF0000"/>
                </a:solidFill>
              </a:rPr>
              <a:t>minicom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3500cisco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038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Switch</a:t>
            </a:r>
            <a:r>
              <a:rPr lang="en-US" dirty="0" smtClean="0"/>
              <a:t>1#</a:t>
            </a:r>
            <a:r>
              <a:rPr lang="en-US" dirty="0"/>
              <a:t>show protocols</a:t>
            </a:r>
          </a:p>
          <a:p>
            <a:pPr lvl="1"/>
            <a:r>
              <a:rPr lang="en-US" dirty="0"/>
              <a:t>Global values:</a:t>
            </a:r>
          </a:p>
          <a:p>
            <a:pPr lvl="1"/>
            <a:r>
              <a:rPr lang="en-US" dirty="0"/>
              <a:t>Internet Protocol routing is enabled</a:t>
            </a:r>
          </a:p>
          <a:p>
            <a:pPr lvl="1"/>
            <a:r>
              <a:rPr lang="en-US" dirty="0"/>
              <a:t>Ethernet0 is up, line protocol is up</a:t>
            </a:r>
          </a:p>
          <a:p>
            <a:pPr lvl="1"/>
            <a:r>
              <a:rPr lang="en-US" dirty="0"/>
              <a:t>Internet address is 10.0.2.1/24</a:t>
            </a:r>
          </a:p>
          <a:p>
            <a:pPr lvl="1"/>
            <a:r>
              <a:rPr lang="en-US" dirty="0"/>
              <a:t>Ethernet1 is up, line protocol is up</a:t>
            </a:r>
          </a:p>
          <a:p>
            <a:pPr lvl="1"/>
            <a:r>
              <a:rPr lang="en-US" dirty="0"/>
              <a:t>Internet address is 10.0.3.1/24</a:t>
            </a:r>
          </a:p>
          <a:p>
            <a:pPr lvl="1"/>
            <a:r>
              <a:rPr lang="en-US" dirty="0"/>
              <a:t>Serial0 is administratively down, line protocol is down</a:t>
            </a:r>
          </a:p>
          <a:p>
            <a:pPr lvl="1"/>
            <a:r>
              <a:rPr lang="en-US" dirty="0"/>
              <a:t>Serial1 is administratively down, line protocol is down</a:t>
            </a:r>
          </a:p>
        </p:txBody>
      </p:sp>
      <p:sp>
        <p:nvSpPr>
          <p:cNvPr id="4" name="Rectangle 3"/>
          <p:cNvSpPr/>
          <p:nvPr/>
        </p:nvSpPr>
        <p:spPr>
          <a:xfrm>
            <a:off x="6035689" y="1415202"/>
            <a:ext cx="2651111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Typical Interfaces: </a:t>
            </a:r>
          </a:p>
          <a:p>
            <a:r>
              <a:rPr lang="en-US" dirty="0" smtClean="0"/>
              <a:t>FastEthernet0</a:t>
            </a:r>
            <a:r>
              <a:rPr lang="en-US" dirty="0"/>
              <a:t>/0, FastEthernet0/1, Serial1/0, Serial1/1</a:t>
            </a:r>
          </a:p>
        </p:txBody>
      </p:sp>
    </p:spTree>
    <p:extLst>
      <p:ext uri="{BB962C8B-B14F-4D97-AF65-F5344CB8AC3E}">
        <p14:creationId xmlns:p14="http://schemas.microsoft.com/office/powerpoint/2010/main" val="2068270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Switch-3# show version</a:t>
            </a:r>
          </a:p>
          <a:p>
            <a:r>
              <a:rPr lang="en-US" sz="2400" dirty="0" smtClean="0"/>
              <a:t>Switch-3# show interfaces Ethernet0 </a:t>
            </a:r>
          </a:p>
          <a:p>
            <a:r>
              <a:rPr lang="en-US" sz="2400" dirty="0" smtClean="0"/>
              <a:t>Switch-3# show interfaces Serial0</a:t>
            </a:r>
          </a:p>
          <a:p>
            <a:r>
              <a:rPr lang="en-US" sz="2400" dirty="0" smtClean="0"/>
              <a:t>Run </a:t>
            </a:r>
            <a:r>
              <a:rPr lang="en-US" sz="2400" dirty="0" smtClean="0">
                <a:solidFill>
                  <a:srgbClr val="3366FF"/>
                </a:solidFill>
              </a:rPr>
              <a:t>show running-</a:t>
            </a:r>
            <a:r>
              <a:rPr lang="en-US" sz="2400" dirty="0" err="1" smtClean="0">
                <a:solidFill>
                  <a:srgbClr val="3366FF"/>
                </a:solidFill>
              </a:rPr>
              <a:t>config</a:t>
            </a:r>
            <a:r>
              <a:rPr lang="en-US" sz="2400" dirty="0" smtClean="0">
                <a:solidFill>
                  <a:srgbClr val="3366FF"/>
                </a:solidFill>
              </a:rPr>
              <a:t> </a:t>
            </a:r>
            <a:r>
              <a:rPr lang="en-US" sz="2400" dirty="0" smtClean="0"/>
              <a:t>in privileged EXEC mod</a:t>
            </a:r>
          </a:p>
          <a:p>
            <a:r>
              <a:rPr lang="en-US" sz="2400" dirty="0" smtClean="0"/>
              <a:t>Switch# show running-</a:t>
            </a:r>
            <a:r>
              <a:rPr lang="en-US" sz="2400" dirty="0" err="1" smtClean="0"/>
              <a:t>config</a:t>
            </a:r>
            <a:r>
              <a:rPr lang="en-US" sz="2400" dirty="0" smtClean="0"/>
              <a:t> interface </a:t>
            </a:r>
            <a:r>
              <a:rPr lang="en-US" sz="2400" dirty="0" err="1" smtClean="0"/>
              <a:t>fastethernet</a:t>
            </a:r>
            <a:r>
              <a:rPr lang="en-US" sz="2400" dirty="0" smtClean="0"/>
              <a:t> 0/12</a:t>
            </a:r>
          </a:p>
          <a:p>
            <a:r>
              <a:rPr lang="en-US" sz="2400" dirty="0" smtClean="0"/>
              <a:t>Switch&gt; show </a:t>
            </a:r>
            <a:r>
              <a:rPr lang="en-US" sz="2400" dirty="0" err="1" smtClean="0"/>
              <a:t>diags</a:t>
            </a:r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203295" y="6347226"/>
            <a:ext cx="866563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http://</a:t>
            </a:r>
            <a:r>
              <a:rPr lang="en-US" sz="1100" dirty="0" err="1" smtClean="0"/>
              <a:t>www.cisco.com</a:t>
            </a:r>
            <a:r>
              <a:rPr lang="en-US" sz="1100" dirty="0" smtClean="0"/>
              <a:t>/en/US/docs/switches/</a:t>
            </a:r>
            <a:r>
              <a:rPr lang="en-US" sz="1100" dirty="0" err="1" smtClean="0"/>
              <a:t>lan</a:t>
            </a:r>
            <a:r>
              <a:rPr lang="en-US" sz="1100" dirty="0" smtClean="0"/>
              <a:t>/catalyst2900xl_3500xl/release12.0_5_wc6/cli/</a:t>
            </a:r>
            <a:r>
              <a:rPr lang="en-US" sz="1100" dirty="0" err="1" smtClean="0"/>
              <a:t>clicmds.html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79350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Password Recovery for 3500 XL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Switch Password Recovery (3500XL) 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Power </a:t>
            </a:r>
            <a:r>
              <a:rPr lang="en-US" dirty="0"/>
              <a:t>off the device.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Power </a:t>
            </a:r>
            <a:r>
              <a:rPr lang="en-US" dirty="0"/>
              <a:t>the device on, while holding the button on the front left of the device. This will put you in </a:t>
            </a:r>
            <a:r>
              <a:rPr lang="en-US" dirty="0" err="1"/>
              <a:t>rommon</a:t>
            </a:r>
            <a:r>
              <a:rPr lang="en-US" dirty="0"/>
              <a:t> mode (switch:)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Type </a:t>
            </a:r>
            <a:r>
              <a:rPr lang="en-US" b="1" dirty="0" err="1"/>
              <a:t>flash_init</a:t>
            </a:r>
            <a:r>
              <a:rPr lang="en-US" b="1" dirty="0"/>
              <a:t> &lt;Enter&gt; 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Type </a:t>
            </a:r>
            <a:r>
              <a:rPr lang="en-US" b="1" dirty="0" err="1"/>
              <a:t>dir</a:t>
            </a:r>
            <a:r>
              <a:rPr lang="en-US" b="1" dirty="0"/>
              <a:t> flash: </a:t>
            </a:r>
            <a:r>
              <a:rPr lang="en-US" dirty="0"/>
              <a:t>to find the name of the </a:t>
            </a:r>
            <a:r>
              <a:rPr lang="en-US" dirty="0" err="1"/>
              <a:t>config</a:t>
            </a:r>
            <a:r>
              <a:rPr lang="en-US" dirty="0"/>
              <a:t> file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Type </a:t>
            </a:r>
            <a:r>
              <a:rPr lang="en-US" b="1" dirty="0"/>
              <a:t>rename </a:t>
            </a:r>
            <a:r>
              <a:rPr lang="en-US" b="1" dirty="0" err="1"/>
              <a:t>flash:config.text</a:t>
            </a:r>
            <a:r>
              <a:rPr lang="en-US" b="1" dirty="0"/>
              <a:t> </a:t>
            </a:r>
            <a:r>
              <a:rPr lang="en-US" b="1" dirty="0" err="1"/>
              <a:t>flash:config.old</a:t>
            </a:r>
            <a:r>
              <a:rPr lang="en-US" b="1" dirty="0"/>
              <a:t> 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Type </a:t>
            </a:r>
            <a:r>
              <a:rPr lang="en-US" b="1" dirty="0"/>
              <a:t>boot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223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hlinkClick r:id="rId2"/>
              </a:rPr>
              <a:t>http://www.dslreports.com/faq/8347</a:t>
            </a:r>
            <a:endParaRPr lang="en-US" dirty="0" smtClean="0"/>
          </a:p>
          <a:p>
            <a:r>
              <a:rPr lang="en-US" dirty="0" smtClean="0"/>
              <a:t>3500 XL password recovery: </a:t>
            </a:r>
            <a:r>
              <a:rPr lang="en-US" dirty="0" smtClean="0">
                <a:hlinkClick r:id="rId3"/>
              </a:rPr>
              <a:t>http://www.youtube.com/watch?v=LXOp0M3_kb4</a:t>
            </a:r>
            <a:r>
              <a:rPr lang="en-US" dirty="0" smtClean="0"/>
              <a:t>  </a:t>
            </a:r>
          </a:p>
          <a:p>
            <a:r>
              <a:rPr lang="en-US" dirty="0" smtClean="0"/>
              <a:t>Manual for 2900 and 3500 XL </a:t>
            </a:r>
            <a:r>
              <a:rPr lang="en-US" dirty="0" smtClean="0">
                <a:hlinkClick r:id="rId4"/>
              </a:rPr>
              <a:t>http://www.net130.com/tutorial/cisco-px/Catalyst%202900-3500.pdf</a:t>
            </a:r>
            <a:r>
              <a:rPr lang="en-US" dirty="0" smtClean="0"/>
              <a:t>  </a:t>
            </a:r>
          </a:p>
          <a:p>
            <a:r>
              <a:rPr lang="en-US" dirty="0" smtClean="0"/>
              <a:t>Download TFTP: </a:t>
            </a:r>
            <a:r>
              <a:rPr lang="en-US" dirty="0" smtClean="0">
                <a:hlinkClick r:id="rId5"/>
              </a:rPr>
              <a:t>http://www.giveawayoftheday.com/soft/5374525/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005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Operating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Routers or Switches run an operating system</a:t>
            </a:r>
          </a:p>
          <a:p>
            <a:pPr lvl="1"/>
            <a:r>
              <a:rPr lang="en-US" dirty="0" smtClean="0"/>
              <a:t>Booted when the system is powered up</a:t>
            </a:r>
          </a:p>
          <a:p>
            <a:pPr lvl="1"/>
            <a:r>
              <a:rPr lang="en-US" dirty="0" smtClean="0"/>
              <a:t>OS is on Flash or NVRAM </a:t>
            </a:r>
          </a:p>
        </p:txBody>
      </p:sp>
    </p:spTree>
    <p:extLst>
      <p:ext uri="{BB962C8B-B14F-4D97-AF65-F5344CB8AC3E}">
        <p14:creationId xmlns:p14="http://schemas.microsoft.com/office/powerpoint/2010/main" val="4069540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Industry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Layer-3 switch </a:t>
            </a:r>
            <a:r>
              <a:rPr lang="en-US" dirty="0" smtClean="0"/>
              <a:t>(routing switch) is primarily a switch (a Layer-2 device) that has been enhanced some routing (Layer 3) capabilities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router</a:t>
            </a:r>
            <a:r>
              <a:rPr lang="en-US" dirty="0" smtClean="0"/>
              <a:t> is a Layer-3 device that simply does routing 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switching router </a:t>
            </a:r>
            <a:r>
              <a:rPr lang="en-US" dirty="0" smtClean="0"/>
              <a:t>is primarily a router that may use switching technology (high-speed ASICs) for speed and performance and supports Layer-2 bridging functions.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3527" y="6126163"/>
            <a:ext cx="7455851" cy="56456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Generally, SWITCHING refers to hardware-based switching (layer 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775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Layer-2 switches</a:t>
            </a:r>
          </a:p>
          <a:p>
            <a:pPr lvl="1"/>
            <a:r>
              <a:rPr lang="en-US" dirty="0" smtClean="0"/>
              <a:t>Cisco: Catalyst 2950, 2960 series</a:t>
            </a:r>
          </a:p>
          <a:p>
            <a:endParaRPr lang="en-US" dirty="0" smtClean="0"/>
          </a:p>
          <a:p>
            <a:r>
              <a:rPr lang="en-US" dirty="0" smtClean="0"/>
              <a:t>Layer-3 switches or routing switches (also referred to as Bridge)</a:t>
            </a:r>
          </a:p>
          <a:p>
            <a:pPr lvl="1"/>
            <a:r>
              <a:rPr lang="en-US" dirty="0" smtClean="0"/>
              <a:t>Cisco: Catalyst 3550, 3560, 3750, 4500, 6500 series</a:t>
            </a:r>
          </a:p>
          <a:p>
            <a:pPr lvl="2"/>
            <a:r>
              <a:rPr lang="en-US" dirty="0" smtClean="0"/>
              <a:t>Don’t </a:t>
            </a:r>
            <a:r>
              <a:rPr lang="en-US" b="1" dirty="0" smtClean="0"/>
              <a:t>confuse</a:t>
            </a:r>
            <a:r>
              <a:rPr lang="en-US" dirty="0" smtClean="0"/>
              <a:t> older Cisco Catalyst 3500XL series switches with the 3550 series</a:t>
            </a:r>
          </a:p>
          <a:p>
            <a:pPr lvl="2"/>
            <a:r>
              <a:rPr lang="en-US" dirty="0" smtClean="0"/>
              <a:t>For example, the </a:t>
            </a:r>
            <a:r>
              <a:rPr lang="en-US" dirty="0" smtClean="0">
                <a:solidFill>
                  <a:srgbClr val="0000FF"/>
                </a:solidFill>
              </a:rPr>
              <a:t>3500XL</a:t>
            </a:r>
            <a:r>
              <a:rPr lang="en-US" dirty="0" smtClean="0"/>
              <a:t> series includes models 3524 (24 port) and 3548 (48 port).</a:t>
            </a:r>
          </a:p>
          <a:p>
            <a:pPr lvl="2"/>
            <a:r>
              <a:rPr lang="en-US" dirty="0" smtClean="0"/>
              <a:t>Cisco names all the 3550 models with exactly "3550" as 4 digits in the name, with additional digits to imply the number of ports – for example, 3550-24</a:t>
            </a:r>
          </a:p>
          <a:p>
            <a:pPr lvl="1"/>
            <a:r>
              <a:rPr lang="en-US" dirty="0" smtClean="0"/>
              <a:t>Juniper: EX series</a:t>
            </a:r>
          </a:p>
          <a:p>
            <a:endParaRPr lang="en-US" dirty="0" smtClean="0"/>
          </a:p>
          <a:p>
            <a:r>
              <a:rPr lang="en-US" dirty="0" smtClean="0"/>
              <a:t>Routers (with some bridging and/or security features) or switching routers</a:t>
            </a:r>
          </a:p>
          <a:p>
            <a:pPr lvl="1"/>
            <a:r>
              <a:rPr lang="en-US" dirty="0" smtClean="0"/>
              <a:t>Cisco: 1800, 1900, 2600, 2800, 2900, 3700, 3800, 3900, 7200, 7600, ASR 1000 series</a:t>
            </a:r>
          </a:p>
          <a:p>
            <a:pPr lvl="1"/>
            <a:r>
              <a:rPr lang="en-US" dirty="0" smtClean="0"/>
              <a:t>Juniper: MX series, J series, M series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2602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Devices you see in the lab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416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Laboratory Devices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7369" y="1417638"/>
            <a:ext cx="5181600" cy="41021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403" y="1600200"/>
            <a:ext cx="3926185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Cisco 2651 </a:t>
            </a:r>
            <a:r>
              <a:rPr lang="en-US" dirty="0" smtClean="0"/>
              <a:t>XM Router 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1-network module slot platform with 2 fixed 10/100BaseT Ethernet ports</a:t>
            </a:r>
          </a:p>
          <a:p>
            <a:r>
              <a:rPr lang="en-US" dirty="0" smtClean="0"/>
              <a:t>We use 3500 XL Switches </a:t>
            </a:r>
          </a:p>
          <a:p>
            <a:pPr lvl="1"/>
            <a:r>
              <a:rPr lang="en-US" dirty="0" smtClean="0"/>
              <a:t>Command reference: </a:t>
            </a:r>
          </a:p>
          <a:p>
            <a:pPr lvl="2"/>
            <a:r>
              <a:rPr lang="en-US" dirty="0" smtClean="0">
                <a:hlinkClick r:id="rId3"/>
              </a:rPr>
              <a:t>http://www.cisco.com/en/US/docs/switches/lan/catalyst2900xl_3500xl/release12.0_5_wc6/cli/clicmds.html</a:t>
            </a:r>
            <a:r>
              <a:rPr lang="en-US" dirty="0" smtClean="0"/>
              <a:t> </a:t>
            </a:r>
          </a:p>
          <a:p>
            <a:pPr lvl="2"/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427506" y="2771875"/>
            <a:ext cx="1147054" cy="10377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8651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Laboratory Setup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975" y="1587499"/>
            <a:ext cx="7762825" cy="473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588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Interfacing the HUB and 3500 XL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63700"/>
            <a:ext cx="5448300" cy="2501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2818" y="4470400"/>
            <a:ext cx="6350000" cy="2095500"/>
          </a:xfrm>
          <a:prstGeom prst="rect">
            <a:avLst/>
          </a:prstGeom>
        </p:spPr>
      </p:pic>
      <p:sp>
        <p:nvSpPr>
          <p:cNvPr id="7" name="Freeform 6"/>
          <p:cNvSpPr/>
          <p:nvPr/>
        </p:nvSpPr>
        <p:spPr>
          <a:xfrm>
            <a:off x="4802909" y="2302908"/>
            <a:ext cx="2309553" cy="2546183"/>
          </a:xfrm>
          <a:custGeom>
            <a:avLst/>
            <a:gdLst>
              <a:gd name="connsiteX0" fmla="*/ 0 w 2355273"/>
              <a:gd name="connsiteY0" fmla="*/ 52365 h 2546183"/>
              <a:gd name="connsiteX1" fmla="*/ 1962727 w 2355273"/>
              <a:gd name="connsiteY1" fmla="*/ 329456 h 2546183"/>
              <a:gd name="connsiteX2" fmla="*/ 2355273 w 2355273"/>
              <a:gd name="connsiteY2" fmla="*/ 2546183 h 2546183"/>
              <a:gd name="connsiteX3" fmla="*/ 2355273 w 2355273"/>
              <a:gd name="connsiteY3" fmla="*/ 2546183 h 2546183"/>
              <a:gd name="connsiteX4" fmla="*/ 2355273 w 2355273"/>
              <a:gd name="connsiteY4" fmla="*/ 2546183 h 2546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5273" h="2546183">
                <a:moveTo>
                  <a:pt x="0" y="52365"/>
                </a:moveTo>
                <a:cubicBezTo>
                  <a:pt x="785091" y="-16908"/>
                  <a:pt x="1570182" y="-86180"/>
                  <a:pt x="1962727" y="329456"/>
                </a:cubicBezTo>
                <a:cubicBezTo>
                  <a:pt x="2355272" y="745092"/>
                  <a:pt x="2355273" y="2546183"/>
                  <a:pt x="2355273" y="2546183"/>
                </a:cubicBezTo>
                <a:lnTo>
                  <a:pt x="2355273" y="2546183"/>
                </a:lnTo>
                <a:lnTo>
                  <a:pt x="2355273" y="2546183"/>
                </a:lnTo>
              </a:path>
            </a:pathLst>
          </a:custGeom>
          <a:ln w="571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12462" y="2296725"/>
            <a:ext cx="15714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</a:t>
            </a:r>
          </a:p>
          <a:p>
            <a:r>
              <a:rPr lang="en-US" dirty="0" smtClean="0"/>
              <a:t>RED LAN Cable </a:t>
            </a:r>
          </a:p>
          <a:p>
            <a:r>
              <a:rPr lang="en-US" dirty="0" smtClean="0"/>
              <a:t>(crossover)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 flipV="1">
            <a:off x="729672" y="3220055"/>
            <a:ext cx="2309553" cy="1250345"/>
          </a:xfrm>
          <a:custGeom>
            <a:avLst/>
            <a:gdLst>
              <a:gd name="connsiteX0" fmla="*/ 0 w 2355273"/>
              <a:gd name="connsiteY0" fmla="*/ 52365 h 2546183"/>
              <a:gd name="connsiteX1" fmla="*/ 1962727 w 2355273"/>
              <a:gd name="connsiteY1" fmla="*/ 329456 h 2546183"/>
              <a:gd name="connsiteX2" fmla="*/ 2355273 w 2355273"/>
              <a:gd name="connsiteY2" fmla="*/ 2546183 h 2546183"/>
              <a:gd name="connsiteX3" fmla="*/ 2355273 w 2355273"/>
              <a:gd name="connsiteY3" fmla="*/ 2546183 h 2546183"/>
              <a:gd name="connsiteX4" fmla="*/ 2355273 w 2355273"/>
              <a:gd name="connsiteY4" fmla="*/ 2546183 h 2546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5273" h="2546183">
                <a:moveTo>
                  <a:pt x="0" y="52365"/>
                </a:moveTo>
                <a:cubicBezTo>
                  <a:pt x="785091" y="-16908"/>
                  <a:pt x="1570182" y="-86180"/>
                  <a:pt x="1962727" y="329456"/>
                </a:cubicBezTo>
                <a:cubicBezTo>
                  <a:pt x="2355272" y="745092"/>
                  <a:pt x="2355273" y="2546183"/>
                  <a:pt x="2355273" y="2546183"/>
                </a:cubicBezTo>
                <a:lnTo>
                  <a:pt x="2355273" y="2546183"/>
                </a:lnTo>
                <a:lnTo>
                  <a:pt x="2355273" y="2546183"/>
                </a:lnTo>
              </a:path>
            </a:pathLst>
          </a:custGeom>
          <a:noFill/>
          <a:ln w="57150" cmpd="sng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541161"/>
            <a:ext cx="17635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</a:t>
            </a:r>
          </a:p>
          <a:p>
            <a:r>
              <a:rPr lang="en-US" dirty="0" smtClean="0"/>
              <a:t>YELLO LAN Cable </a:t>
            </a:r>
          </a:p>
          <a:p>
            <a:r>
              <a:rPr lang="en-US" dirty="0" smtClean="0"/>
              <a:t>Connecting to </a:t>
            </a:r>
          </a:p>
          <a:p>
            <a:r>
              <a:rPr lang="en-US" dirty="0" smtClean="0"/>
              <a:t>the Terminal</a:t>
            </a:r>
          </a:p>
        </p:txBody>
      </p:sp>
    </p:spTree>
    <p:extLst>
      <p:ext uri="{BB962C8B-B14F-4D97-AF65-F5344CB8AC3E}">
        <p14:creationId xmlns:p14="http://schemas.microsoft.com/office/powerpoint/2010/main" val="3685633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3091" y="2033"/>
            <a:ext cx="7613888" cy="65572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18527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ISO Command</a:t>
            </a:r>
            <a:br>
              <a:rPr lang="en-US" dirty="0" smtClean="0"/>
            </a:br>
            <a:r>
              <a:rPr lang="en-US" dirty="0" smtClean="0"/>
              <a:t> Modes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27702" y="2771875"/>
            <a:ext cx="1411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</a:t>
            </a:r>
            <a:r>
              <a:rPr lang="en-US" dirty="0" smtClean="0">
                <a:solidFill>
                  <a:srgbClr val="FF0000"/>
                </a:solidFill>
              </a:rPr>
              <a:t>Control ]</a:t>
            </a:r>
          </a:p>
          <a:p>
            <a:r>
              <a:rPr lang="en-US" dirty="0" smtClean="0"/>
              <a:t>To exit</a:t>
            </a:r>
          </a:p>
        </p:txBody>
      </p:sp>
    </p:spTree>
    <p:extLst>
      <p:ext uri="{BB962C8B-B14F-4D97-AF65-F5344CB8AC3E}">
        <p14:creationId xmlns:p14="http://schemas.microsoft.com/office/powerpoint/2010/main" val="1712017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 Commands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06819"/>
            <a:ext cx="6384420" cy="377530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51662" y="2600863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Telnet to access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51662" y="3422337"/>
            <a:ext cx="1819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ENABLE to access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02057" y="4036791"/>
            <a:ext cx="1969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</a:rPr>
              <a:t>CONFIG TERMINAL to access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99226" y="4582974"/>
            <a:ext cx="16917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INTERFACE to access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05450" y="5112794"/>
            <a:ext cx="1866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ROUTER to access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84420" y="3791669"/>
            <a:ext cx="2522539" cy="55983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IP Address to each port / IP forwarding/Table entry</a:t>
            </a:r>
            <a:endParaRPr lang="en-US" sz="1100" dirty="0"/>
          </a:p>
        </p:txBody>
      </p:sp>
      <p:sp>
        <p:nvSpPr>
          <p:cNvPr id="12" name="Rectangle 11"/>
          <p:cNvSpPr/>
          <p:nvPr/>
        </p:nvSpPr>
        <p:spPr>
          <a:xfrm>
            <a:off x="6384420" y="4330914"/>
            <a:ext cx="2522539" cy="55983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Interface Type, Slot #, Port #, ATM, Ethernet, Serial</a:t>
            </a:r>
            <a:endParaRPr lang="en-US" sz="1100" dirty="0"/>
          </a:p>
        </p:txBody>
      </p:sp>
      <p:sp>
        <p:nvSpPr>
          <p:cNvPr id="13" name="Rectangle 12"/>
          <p:cNvSpPr/>
          <p:nvPr/>
        </p:nvSpPr>
        <p:spPr>
          <a:xfrm>
            <a:off x="6384420" y="4922289"/>
            <a:ext cx="2522539" cy="55983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Routing Protocol Parameter: RIP, OSPF, BGP, etc. </a:t>
            </a:r>
            <a:endParaRPr lang="en-US" sz="11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4420" y="1417638"/>
            <a:ext cx="2539738" cy="2187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784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1072</Words>
  <Application>Microsoft Macintosh PowerPoint</Application>
  <PresentationFormat>On-screen Show (4:3)</PresentationFormat>
  <Paragraphs>133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CISCO Internet Operating System (ISO)</vt:lpstr>
      <vt:lpstr>Internet Operating System</vt:lpstr>
      <vt:lpstr>Some Industry Definitions</vt:lpstr>
      <vt:lpstr>Switch Examples</vt:lpstr>
      <vt:lpstr>Laboratory Devices </vt:lpstr>
      <vt:lpstr>Laboratory Setup</vt:lpstr>
      <vt:lpstr>Interfacing the HUB and 3500 XL</vt:lpstr>
      <vt:lpstr>ISO Command  Modes</vt:lpstr>
      <vt:lpstr>ISO Commands </vt:lpstr>
      <vt:lpstr>Command Examples –  Catalyst 3900 LX Switch</vt:lpstr>
      <vt:lpstr>Command Examples –  Catalyst 3900 LX Switch</vt:lpstr>
      <vt:lpstr>Communicating with the bridge/switch</vt:lpstr>
      <vt:lpstr>How to connect the PC directly to the Switch using Serial Interface </vt:lpstr>
      <vt:lpstr>Command Example</vt:lpstr>
      <vt:lpstr>Practice</vt:lpstr>
      <vt:lpstr>Password Recovery for 3500 XL</vt:lpstr>
      <vt:lpstr>References</vt:lpstr>
    </vt:vector>
  </TitlesOfParts>
  <Company>Sonoma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CISCO Internet Operating System (ISO)</dc:title>
  <dc:creator>SSU User</dc:creator>
  <cp:lastModifiedBy>SSU User</cp:lastModifiedBy>
  <cp:revision>29</cp:revision>
  <dcterms:created xsi:type="dcterms:W3CDTF">2011-10-18T21:42:41Z</dcterms:created>
  <dcterms:modified xsi:type="dcterms:W3CDTF">2012-10-16T00:20:33Z</dcterms:modified>
</cp:coreProperties>
</file>