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68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9"/>
    <p:restoredTop sz="94720"/>
  </p:normalViewPr>
  <p:slideViewPr>
    <p:cSldViewPr>
      <p:cViewPr varScale="1">
        <p:scale>
          <a:sx n="95" d="100"/>
          <a:sy n="95" d="100"/>
        </p:scale>
        <p:origin x="184" y="3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9902" y="461581"/>
            <a:ext cx="714419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34312" y="3970388"/>
            <a:ext cx="607537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5270" y="461581"/>
            <a:ext cx="253345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6539"/>
            <a:ext cx="8072119" cy="423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itgrid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79" y="2480881"/>
            <a:ext cx="48069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Project</a:t>
            </a:r>
            <a:r>
              <a:rPr spc="-310" dirty="0"/>
              <a:t> </a:t>
            </a:r>
            <a:r>
              <a:rPr spc="-170" dirty="0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523" y="461581"/>
            <a:ext cx="5092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Creating </a:t>
            </a:r>
            <a:r>
              <a:rPr spc="-340" dirty="0"/>
              <a:t>a </a:t>
            </a:r>
            <a:r>
              <a:rPr spc="-145" dirty="0"/>
              <a:t>Gantt</a:t>
            </a:r>
            <a:r>
              <a:rPr spc="-225" dirty="0"/>
              <a:t> </a:t>
            </a:r>
            <a:r>
              <a:rPr spc="-200" dirty="0"/>
              <a:t>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539"/>
            <a:ext cx="7931784" cy="4057007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latin typeface="Helvetica" charset="0"/>
                <a:ea typeface="Helvetica" charset="0"/>
                <a:cs typeface="Helvetica" charset="0"/>
              </a:rPr>
              <a:t>First </a:t>
            </a:r>
            <a:r>
              <a:rPr sz="2800" spc="-125" dirty="0">
                <a:latin typeface="Helvetica" charset="0"/>
                <a:ea typeface="Helvetica" charset="0"/>
                <a:cs typeface="Helvetica" charset="0"/>
              </a:rPr>
              <a:t>step </a:t>
            </a:r>
            <a:r>
              <a:rPr sz="2800" spc="-155" dirty="0">
                <a:latin typeface="Helvetica" charset="0"/>
                <a:ea typeface="Helvetica" charset="0"/>
                <a:cs typeface="Helvetica" charset="0"/>
              </a:rPr>
              <a:t>is </a:t>
            </a:r>
            <a:r>
              <a:rPr sz="2800" spc="-85" dirty="0">
                <a:latin typeface="Helvetica" charset="0"/>
                <a:ea typeface="Helvetica" charset="0"/>
                <a:cs typeface="Helvetica" charset="0"/>
              </a:rPr>
              <a:t>defining your </a:t>
            </a:r>
            <a:r>
              <a:rPr sz="2800" spc="-55" dirty="0">
                <a:latin typeface="Helvetica" charset="0"/>
                <a:ea typeface="Helvetica" charset="0"/>
                <a:cs typeface="Helvetica" charset="0"/>
              </a:rPr>
              <a:t>project </a:t>
            </a:r>
            <a:r>
              <a:rPr sz="2800" spc="-105" dirty="0">
                <a:latin typeface="Helvetica" charset="0"/>
                <a:ea typeface="Helvetica" charset="0"/>
                <a:cs typeface="Helvetica" charset="0"/>
              </a:rPr>
              <a:t>plan </a:t>
            </a:r>
            <a:r>
              <a:rPr sz="2800" spc="-70" dirty="0">
                <a:latin typeface="Helvetica" charset="0"/>
                <a:ea typeface="Helvetica" charset="0"/>
                <a:cs typeface="Helvetica" charset="0"/>
              </a:rPr>
              <a:t>structure.</a:t>
            </a:r>
            <a:r>
              <a:rPr sz="2800" spc="-535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sz="2800" spc="-80" dirty="0">
                <a:latin typeface="Helvetica" charset="0"/>
                <a:ea typeface="Helvetica" charset="0"/>
                <a:cs typeface="Helvetica" charset="0"/>
              </a:rPr>
              <a:t>I  </a:t>
            </a:r>
            <a:r>
              <a:rPr sz="2800" spc="-190" dirty="0">
                <a:latin typeface="Helvetica" charset="0"/>
                <a:ea typeface="Helvetica" charset="0"/>
                <a:cs typeface="Helvetica" charset="0"/>
              </a:rPr>
              <a:t>suggest </a:t>
            </a:r>
            <a:r>
              <a:rPr sz="2800" spc="-125" dirty="0">
                <a:latin typeface="Helvetica" charset="0"/>
                <a:ea typeface="Helvetica" charset="0"/>
                <a:cs typeface="Helvetica" charset="0"/>
              </a:rPr>
              <a:t>you </a:t>
            </a:r>
            <a:r>
              <a:rPr sz="2800" spc="25" dirty="0">
                <a:latin typeface="Helvetica" charset="0"/>
                <a:ea typeface="Helvetica" charset="0"/>
                <a:cs typeface="Helvetica" charset="0"/>
              </a:rPr>
              <a:t>to </a:t>
            </a:r>
            <a:r>
              <a:rPr sz="2800" spc="-200" dirty="0">
                <a:latin typeface="Helvetica" charset="0"/>
                <a:ea typeface="Helvetica" charset="0"/>
                <a:cs typeface="Helvetica" charset="0"/>
              </a:rPr>
              <a:t>use </a:t>
            </a:r>
            <a:r>
              <a:rPr sz="2800" spc="-60" dirty="0">
                <a:latin typeface="Helvetica" charset="0"/>
                <a:ea typeface="Helvetica" charset="0"/>
                <a:cs typeface="Helvetica" charset="0"/>
              </a:rPr>
              <a:t>this </a:t>
            </a:r>
            <a:r>
              <a:rPr sz="2800" spc="-175" dirty="0">
                <a:latin typeface="Helvetica" charset="0"/>
                <a:ea typeface="Helvetica" charset="0"/>
                <a:cs typeface="Helvetica" charset="0"/>
              </a:rPr>
              <a:t>basic</a:t>
            </a:r>
            <a:r>
              <a:rPr sz="2800" spc="-45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sz="2800" spc="-65" dirty="0">
                <a:latin typeface="Helvetica" charset="0"/>
                <a:ea typeface="Helvetica" charset="0"/>
                <a:cs typeface="Helvetica" charset="0"/>
              </a:rPr>
              <a:t>structure:</a:t>
            </a:r>
            <a:endParaRPr sz="2800" dirty="0">
              <a:latin typeface="Helvetica" charset="0"/>
              <a:ea typeface="Helvetica" charset="0"/>
              <a:cs typeface="Helvetica" charset="0"/>
            </a:endParaRPr>
          </a:p>
          <a:p>
            <a:pPr marL="756285" marR="767715" lvl="1" indent="-286385">
              <a:lnSpc>
                <a:spcPts val="2500"/>
              </a:lnSpc>
              <a:spcBef>
                <a:spcPts val="615"/>
              </a:spcBef>
              <a:buChar char="–"/>
              <a:tabLst>
                <a:tab pos="756920" algn="l"/>
              </a:tabLst>
            </a:pPr>
            <a:r>
              <a:rPr sz="2400" spc="-135" dirty="0">
                <a:latin typeface="Helvetica" charset="0"/>
                <a:ea typeface="Helvetica" charset="0"/>
                <a:cs typeface="Helvetica" charset="0"/>
              </a:rPr>
              <a:t>Column </a:t>
            </a:r>
            <a:r>
              <a:rPr sz="2400" spc="-130" dirty="0">
                <a:latin typeface="Helvetica" charset="0"/>
                <a:ea typeface="Helvetica" charset="0"/>
                <a:cs typeface="Helvetica" charset="0"/>
              </a:rPr>
              <a:t>A: </a:t>
            </a:r>
            <a:r>
              <a:rPr sz="2400" i="1" spc="-265" dirty="0">
                <a:latin typeface="Helvetica" charset="0"/>
                <a:ea typeface="Helvetica" charset="0"/>
                <a:cs typeface="Helvetica" charset="0"/>
              </a:rPr>
              <a:t>Task </a:t>
            </a:r>
            <a:r>
              <a:rPr sz="2400" i="1" spc="-175" dirty="0">
                <a:latin typeface="Helvetica" charset="0"/>
                <a:ea typeface="Helvetica" charset="0"/>
                <a:cs typeface="Helvetica" charset="0"/>
              </a:rPr>
              <a:t>ID </a:t>
            </a:r>
            <a:r>
              <a:rPr sz="2400" i="1" spc="-235" dirty="0">
                <a:latin typeface="Helvetica" charset="0"/>
                <a:ea typeface="Helvetica" charset="0"/>
                <a:cs typeface="Helvetica" charset="0"/>
              </a:rPr>
              <a:t>(WBS) </a:t>
            </a:r>
            <a:r>
              <a:rPr sz="2400" spc="-120" dirty="0">
                <a:latin typeface="Helvetica" charset="0"/>
                <a:ea typeface="Helvetica" charset="0"/>
                <a:cs typeface="Helvetica" charset="0"/>
              </a:rPr>
              <a:t>(an </a:t>
            </a:r>
            <a:r>
              <a:rPr sz="2400" spc="-80" dirty="0">
                <a:latin typeface="Helvetica" charset="0"/>
                <a:ea typeface="Helvetica" charset="0"/>
                <a:cs typeface="Helvetica" charset="0"/>
              </a:rPr>
              <a:t>unique </a:t>
            </a:r>
            <a:r>
              <a:rPr sz="2400" spc="-175" dirty="0">
                <a:latin typeface="Helvetica" charset="0"/>
                <a:ea typeface="Helvetica" charset="0"/>
                <a:cs typeface="Helvetica" charset="0"/>
              </a:rPr>
              <a:t>ID </a:t>
            </a:r>
            <a:r>
              <a:rPr sz="2400" spc="-75" dirty="0">
                <a:latin typeface="Helvetica" charset="0"/>
                <a:ea typeface="Helvetica" charset="0"/>
                <a:cs typeface="Helvetica" charset="0"/>
              </a:rPr>
              <a:t>which  </a:t>
            </a:r>
            <a:r>
              <a:rPr sz="2400" spc="-50" dirty="0">
                <a:latin typeface="Helvetica" charset="0"/>
                <a:ea typeface="Helvetica" charset="0"/>
                <a:cs typeface="Helvetica" charset="0"/>
              </a:rPr>
              <a:t>identifies </a:t>
            </a:r>
            <a:r>
              <a:rPr sz="2400" spc="-160" dirty="0">
                <a:latin typeface="Helvetica" charset="0"/>
                <a:ea typeface="Helvetica" charset="0"/>
                <a:cs typeface="Helvetica" charset="0"/>
              </a:rPr>
              <a:t>each </a:t>
            </a:r>
            <a:r>
              <a:rPr sz="2400" spc="-125" dirty="0">
                <a:latin typeface="Helvetica" charset="0"/>
                <a:ea typeface="Helvetica" charset="0"/>
                <a:cs typeface="Helvetica" charset="0"/>
              </a:rPr>
              <a:t>task </a:t>
            </a:r>
            <a:r>
              <a:rPr sz="2400" spc="10" dirty="0">
                <a:latin typeface="Helvetica" charset="0"/>
                <a:ea typeface="Helvetica" charset="0"/>
                <a:cs typeface="Helvetica" charset="0"/>
              </a:rPr>
              <a:t>with </a:t>
            </a:r>
            <a:r>
              <a:rPr sz="2400" spc="-200" dirty="0">
                <a:latin typeface="Helvetica" charset="0"/>
                <a:ea typeface="Helvetica" charset="0"/>
                <a:cs typeface="Helvetica" charset="0"/>
              </a:rPr>
              <a:t>a </a:t>
            </a:r>
            <a:r>
              <a:rPr sz="2400" spc="-125" dirty="0">
                <a:latin typeface="Helvetica" charset="0"/>
                <a:ea typeface="Helvetica" charset="0"/>
                <a:cs typeface="Helvetica" charset="0"/>
              </a:rPr>
              <a:t>progressive</a:t>
            </a:r>
            <a:r>
              <a:rPr sz="2400" spc="-455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sz="2400" spc="-75" dirty="0">
                <a:latin typeface="Helvetica" charset="0"/>
                <a:ea typeface="Helvetica" charset="0"/>
                <a:cs typeface="Helvetica" charset="0"/>
              </a:rPr>
              <a:t>number).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  <a:p>
            <a:pPr marL="756285" marR="19050" lvl="1" indent="-286385">
              <a:lnSpc>
                <a:spcPts val="2500"/>
              </a:lnSpc>
              <a:spcBef>
                <a:spcPts val="615"/>
              </a:spcBef>
              <a:buChar char="–"/>
              <a:tabLst>
                <a:tab pos="756920" algn="l"/>
              </a:tabLst>
            </a:pPr>
            <a:r>
              <a:rPr sz="2400" spc="-135" dirty="0">
                <a:latin typeface="Helvetica" charset="0"/>
                <a:ea typeface="Helvetica" charset="0"/>
                <a:cs typeface="Helvetica" charset="0"/>
              </a:rPr>
              <a:t>Column </a:t>
            </a:r>
            <a:r>
              <a:rPr sz="2400" spc="-175" dirty="0">
                <a:latin typeface="Helvetica" charset="0"/>
                <a:ea typeface="Helvetica" charset="0"/>
                <a:cs typeface="Helvetica" charset="0"/>
              </a:rPr>
              <a:t>B: </a:t>
            </a:r>
            <a:r>
              <a:rPr sz="2400" i="1" spc="-265" dirty="0">
                <a:latin typeface="Helvetica" charset="0"/>
                <a:ea typeface="Helvetica" charset="0"/>
                <a:cs typeface="Helvetica" charset="0"/>
              </a:rPr>
              <a:t>Task </a:t>
            </a:r>
            <a:r>
              <a:rPr sz="2400" i="1" spc="-90" dirty="0">
                <a:latin typeface="Helvetica" charset="0"/>
                <a:ea typeface="Helvetica" charset="0"/>
                <a:cs typeface="Helvetica" charset="0"/>
              </a:rPr>
              <a:t>description </a:t>
            </a:r>
            <a:r>
              <a:rPr sz="2400" spc="-140" dirty="0">
                <a:latin typeface="Helvetica" charset="0"/>
                <a:ea typeface="Helvetica" charset="0"/>
                <a:cs typeface="Helvetica" charset="0"/>
              </a:rPr>
              <a:t>(a </a:t>
            </a:r>
            <a:r>
              <a:rPr sz="2400" spc="-55" dirty="0">
                <a:latin typeface="Helvetica" charset="0"/>
                <a:ea typeface="Helvetica" charset="0"/>
                <a:cs typeface="Helvetica" charset="0"/>
              </a:rPr>
              <a:t>short </a:t>
            </a:r>
            <a:r>
              <a:rPr sz="2400" spc="-70" dirty="0">
                <a:latin typeface="Helvetica" charset="0"/>
                <a:ea typeface="Helvetica" charset="0"/>
                <a:cs typeface="Helvetica" charset="0"/>
              </a:rPr>
              <a:t>description </a:t>
            </a:r>
            <a:r>
              <a:rPr sz="2400" spc="-10" dirty="0">
                <a:latin typeface="Helvetica" charset="0"/>
                <a:ea typeface="Helvetica" charset="0"/>
                <a:cs typeface="Helvetica" charset="0"/>
              </a:rPr>
              <a:t>of</a:t>
            </a:r>
            <a:r>
              <a:rPr sz="2400" spc="-22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sz="2400" spc="-30" dirty="0">
                <a:latin typeface="Helvetica" charset="0"/>
                <a:ea typeface="Helvetica" charset="0"/>
                <a:cs typeface="Helvetica" charset="0"/>
              </a:rPr>
              <a:t>the  </a:t>
            </a:r>
            <a:r>
              <a:rPr sz="2400" spc="-50" dirty="0">
                <a:latin typeface="Helvetica" charset="0"/>
                <a:ea typeface="Helvetica" charset="0"/>
                <a:cs typeface="Helvetica" charset="0"/>
              </a:rPr>
              <a:t>activity).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sz="2400" spc="-135" dirty="0">
                <a:latin typeface="Helvetica" charset="0"/>
                <a:ea typeface="Helvetica" charset="0"/>
                <a:cs typeface="Helvetica" charset="0"/>
              </a:rPr>
              <a:t>Column </a:t>
            </a:r>
            <a:r>
              <a:rPr sz="2400" spc="-260" dirty="0">
                <a:latin typeface="Helvetica" charset="0"/>
                <a:ea typeface="Helvetica" charset="0"/>
                <a:cs typeface="Helvetica" charset="0"/>
              </a:rPr>
              <a:t>C: </a:t>
            </a:r>
            <a:r>
              <a:rPr sz="2400" i="1" spc="-150" dirty="0">
                <a:latin typeface="Helvetica" charset="0"/>
                <a:ea typeface="Helvetica" charset="0"/>
                <a:cs typeface="Helvetica" charset="0"/>
              </a:rPr>
              <a:t>Percentage </a:t>
            </a:r>
            <a:r>
              <a:rPr sz="2400" i="1" spc="-25" dirty="0"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sz="2400" i="1" spc="-85" dirty="0">
                <a:latin typeface="Helvetica" charset="0"/>
                <a:ea typeface="Helvetica" charset="0"/>
                <a:cs typeface="Helvetica" charset="0"/>
              </a:rPr>
              <a:t>completion</a:t>
            </a:r>
            <a:r>
              <a:rPr sz="2400" i="1" spc="-21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sz="2400" spc="-175" dirty="0">
                <a:latin typeface="Helvetica" charset="0"/>
                <a:ea typeface="Helvetica" charset="0"/>
                <a:cs typeface="Helvetica" charset="0"/>
              </a:rPr>
              <a:t>(0%-100%).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  <a:p>
            <a:pPr marL="755015" marR="673735" lvl="1" indent="-286385">
              <a:lnSpc>
                <a:spcPts val="2500"/>
              </a:lnSpc>
              <a:spcBef>
                <a:spcPts val="595"/>
              </a:spcBef>
              <a:buChar char="–"/>
              <a:tabLst>
                <a:tab pos="755650" algn="l"/>
              </a:tabLst>
            </a:pPr>
            <a:r>
              <a:rPr sz="2400" spc="-135" dirty="0">
                <a:latin typeface="Helvetica" charset="0"/>
                <a:ea typeface="Helvetica" charset="0"/>
                <a:cs typeface="Helvetica" charset="0"/>
              </a:rPr>
              <a:t>Column </a:t>
            </a:r>
            <a:r>
              <a:rPr sz="2400" spc="-155" dirty="0">
                <a:latin typeface="Helvetica" charset="0"/>
                <a:ea typeface="Helvetica" charset="0"/>
                <a:cs typeface="Helvetica" charset="0"/>
              </a:rPr>
              <a:t>D: </a:t>
            </a:r>
            <a:r>
              <a:rPr sz="2400" i="1" spc="-185" dirty="0">
                <a:latin typeface="Helvetica" charset="0"/>
                <a:ea typeface="Helvetica" charset="0"/>
                <a:cs typeface="Helvetica" charset="0"/>
              </a:rPr>
              <a:t>Predecessor </a:t>
            </a:r>
            <a:r>
              <a:rPr sz="2400" spc="-55" dirty="0">
                <a:latin typeface="Helvetica" charset="0"/>
                <a:ea typeface="Helvetica" charset="0"/>
                <a:cs typeface="Helvetica" charset="0"/>
              </a:rPr>
              <a:t>(finish-start </a:t>
            </a:r>
            <a:r>
              <a:rPr sz="2400" spc="-85" dirty="0">
                <a:latin typeface="Helvetica" charset="0"/>
                <a:ea typeface="Helvetica" charset="0"/>
                <a:cs typeface="Helvetica" charset="0"/>
              </a:rPr>
              <a:t>relationships  </a:t>
            </a:r>
            <a:r>
              <a:rPr sz="2400" spc="-75" dirty="0">
                <a:latin typeface="Helvetica" charset="0"/>
                <a:ea typeface="Helvetica" charset="0"/>
                <a:cs typeface="Helvetica" charset="0"/>
              </a:rPr>
              <a:t>between</a:t>
            </a:r>
            <a:r>
              <a:rPr sz="2400" spc="-27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sz="2400" spc="-135" dirty="0">
                <a:latin typeface="Helvetica" charset="0"/>
                <a:ea typeface="Helvetica" charset="0"/>
                <a:cs typeface="Helvetica" charset="0"/>
              </a:rPr>
              <a:t>tasks).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  <a:p>
            <a:pPr marL="755015" lvl="1" indent="-286385">
              <a:lnSpc>
                <a:spcPct val="100000"/>
              </a:lnSpc>
              <a:spcBef>
                <a:spcPts val="15"/>
              </a:spcBef>
              <a:buChar char="–"/>
              <a:tabLst>
                <a:tab pos="755650" algn="l"/>
              </a:tabLst>
            </a:pPr>
            <a:r>
              <a:rPr sz="2400" spc="-135" dirty="0">
                <a:latin typeface="Helvetica" charset="0"/>
                <a:ea typeface="Helvetica" charset="0"/>
                <a:cs typeface="Helvetica" charset="0"/>
              </a:rPr>
              <a:t>Column </a:t>
            </a:r>
            <a:r>
              <a:rPr sz="2400" spc="-250" dirty="0">
                <a:latin typeface="Helvetica" charset="0"/>
                <a:ea typeface="Helvetica" charset="0"/>
                <a:cs typeface="Helvetica" charset="0"/>
              </a:rPr>
              <a:t>E: </a:t>
            </a:r>
            <a:r>
              <a:rPr sz="2400" i="1" spc="-80" dirty="0">
                <a:latin typeface="Helvetica" charset="0"/>
                <a:ea typeface="Helvetica" charset="0"/>
                <a:cs typeface="Helvetica" charset="0"/>
              </a:rPr>
              <a:t>Start </a:t>
            </a:r>
            <a:r>
              <a:rPr sz="2400" i="1" spc="-75" dirty="0">
                <a:latin typeface="Helvetica" charset="0"/>
                <a:ea typeface="Helvetica" charset="0"/>
                <a:cs typeface="Helvetica" charset="0"/>
              </a:rPr>
              <a:t>date </a:t>
            </a:r>
            <a:r>
              <a:rPr sz="2400" spc="-114" dirty="0">
                <a:latin typeface="Helvetica" charset="0"/>
                <a:ea typeface="Helvetica" charset="0"/>
                <a:cs typeface="Helvetica" charset="0"/>
              </a:rPr>
              <a:t>(task </a:t>
            </a:r>
            <a:r>
              <a:rPr sz="2400" spc="-45" dirty="0">
                <a:latin typeface="Helvetica" charset="0"/>
                <a:ea typeface="Helvetica" charset="0"/>
                <a:cs typeface="Helvetica" charset="0"/>
              </a:rPr>
              <a:t>start</a:t>
            </a:r>
            <a:r>
              <a:rPr sz="2400" spc="-245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sz="2400" spc="-80" dirty="0">
                <a:latin typeface="Helvetica" charset="0"/>
                <a:ea typeface="Helvetica" charset="0"/>
                <a:cs typeface="Helvetica" charset="0"/>
              </a:rPr>
              <a:t>date).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  <a:p>
            <a:pPr marL="755015" lvl="1" indent="-286385">
              <a:lnSpc>
                <a:spcPct val="100000"/>
              </a:lnSpc>
              <a:buChar char="–"/>
              <a:tabLst>
                <a:tab pos="755650" algn="l"/>
              </a:tabLst>
            </a:pPr>
            <a:r>
              <a:rPr sz="2400" spc="-135" dirty="0">
                <a:latin typeface="Helvetica" charset="0"/>
                <a:ea typeface="Helvetica" charset="0"/>
                <a:cs typeface="Helvetica" charset="0"/>
              </a:rPr>
              <a:t>Column </a:t>
            </a:r>
            <a:r>
              <a:rPr sz="2400" spc="-210" dirty="0">
                <a:latin typeface="Helvetica" charset="0"/>
                <a:ea typeface="Helvetica" charset="0"/>
                <a:cs typeface="Helvetica" charset="0"/>
              </a:rPr>
              <a:t>F: </a:t>
            </a:r>
            <a:r>
              <a:rPr sz="2400" i="1" spc="-150" dirty="0">
                <a:latin typeface="Helvetica" charset="0"/>
                <a:ea typeface="Helvetica" charset="0"/>
                <a:cs typeface="Helvetica" charset="0"/>
              </a:rPr>
              <a:t>Finis </a:t>
            </a:r>
            <a:r>
              <a:rPr sz="2400" i="1" spc="-75" dirty="0">
                <a:latin typeface="Helvetica" charset="0"/>
                <a:ea typeface="Helvetica" charset="0"/>
                <a:cs typeface="Helvetica" charset="0"/>
              </a:rPr>
              <a:t>date </a:t>
            </a:r>
            <a:r>
              <a:rPr sz="2400" spc="-114" dirty="0">
                <a:latin typeface="Helvetica" charset="0"/>
                <a:ea typeface="Helvetica" charset="0"/>
                <a:cs typeface="Helvetica" charset="0"/>
              </a:rPr>
              <a:t>(task </a:t>
            </a:r>
            <a:r>
              <a:rPr sz="2400" spc="-60" dirty="0">
                <a:latin typeface="Helvetica" charset="0"/>
                <a:ea typeface="Helvetica" charset="0"/>
                <a:cs typeface="Helvetica" charset="0"/>
              </a:rPr>
              <a:t>finish</a:t>
            </a:r>
            <a:r>
              <a:rPr sz="2400" spc="-25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sz="2400" spc="-80" dirty="0">
                <a:latin typeface="Helvetica" charset="0"/>
                <a:ea typeface="Helvetica" charset="0"/>
                <a:cs typeface="Helvetica" charset="0"/>
              </a:rPr>
              <a:t>date).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229449"/>
            <a:ext cx="2453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http://www.editgrid.com/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Or </a:t>
            </a:r>
            <a:r>
              <a:rPr sz="1800" spc="-105" dirty="0">
                <a:latin typeface="Arial"/>
                <a:cs typeface="Arial"/>
              </a:rPr>
              <a:t>Google </a:t>
            </a:r>
            <a:r>
              <a:rPr sz="1800" spc="-95" dirty="0">
                <a:latin typeface="Arial"/>
                <a:cs typeface="Arial"/>
              </a:rPr>
              <a:t>Gant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Chart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5333999"/>
            <a:ext cx="6619875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1120287"/>
            <a:ext cx="4762500" cy="409391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914402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1066800" y="0"/>
                </a:moveTo>
                <a:lnTo>
                  <a:pt x="76200" y="0"/>
                </a:lnTo>
                <a:lnTo>
                  <a:pt x="46537" y="5987"/>
                </a:lnTo>
                <a:lnTo>
                  <a:pt x="22317" y="22317"/>
                </a:lnTo>
                <a:lnTo>
                  <a:pt x="5987" y="46537"/>
                </a:lnTo>
                <a:lnTo>
                  <a:pt x="0" y="76200"/>
                </a:lnTo>
                <a:lnTo>
                  <a:pt x="0" y="381000"/>
                </a:lnTo>
                <a:lnTo>
                  <a:pt x="5991" y="410662"/>
                </a:lnTo>
                <a:lnTo>
                  <a:pt x="22324" y="434882"/>
                </a:lnTo>
                <a:lnTo>
                  <a:pt x="46546" y="451212"/>
                </a:lnTo>
                <a:lnTo>
                  <a:pt x="76200" y="457200"/>
                </a:lnTo>
                <a:lnTo>
                  <a:pt x="1066800" y="457200"/>
                </a:lnTo>
                <a:lnTo>
                  <a:pt x="1096464" y="451210"/>
                </a:lnTo>
                <a:lnTo>
                  <a:pt x="1120686" y="434878"/>
                </a:lnTo>
                <a:lnTo>
                  <a:pt x="1137013" y="410656"/>
                </a:lnTo>
                <a:lnTo>
                  <a:pt x="1143000" y="381000"/>
                </a:lnTo>
                <a:lnTo>
                  <a:pt x="1143000" y="76200"/>
                </a:lnTo>
                <a:lnTo>
                  <a:pt x="1137012" y="46537"/>
                </a:lnTo>
                <a:lnTo>
                  <a:pt x="1120682" y="22317"/>
                </a:lnTo>
                <a:lnTo>
                  <a:pt x="1096462" y="5987"/>
                </a:lnTo>
                <a:lnTo>
                  <a:pt x="10668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914402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76200"/>
                </a:moveTo>
                <a:lnTo>
                  <a:pt x="5987" y="46537"/>
                </a:lnTo>
                <a:lnTo>
                  <a:pt x="22317" y="22317"/>
                </a:lnTo>
                <a:lnTo>
                  <a:pt x="46537" y="5987"/>
                </a:lnTo>
                <a:lnTo>
                  <a:pt x="76200" y="0"/>
                </a:lnTo>
                <a:lnTo>
                  <a:pt x="1066800" y="0"/>
                </a:lnTo>
                <a:lnTo>
                  <a:pt x="1096462" y="5987"/>
                </a:lnTo>
                <a:lnTo>
                  <a:pt x="1120682" y="22317"/>
                </a:lnTo>
                <a:lnTo>
                  <a:pt x="1137012" y="46537"/>
                </a:lnTo>
                <a:lnTo>
                  <a:pt x="1143000" y="76200"/>
                </a:lnTo>
                <a:lnTo>
                  <a:pt x="1143000" y="381000"/>
                </a:lnTo>
                <a:lnTo>
                  <a:pt x="1137012" y="410662"/>
                </a:lnTo>
                <a:lnTo>
                  <a:pt x="1120682" y="434882"/>
                </a:lnTo>
                <a:lnTo>
                  <a:pt x="1096462" y="451212"/>
                </a:lnTo>
                <a:lnTo>
                  <a:pt x="1066800" y="457200"/>
                </a:lnTo>
                <a:lnTo>
                  <a:pt x="76200" y="457200"/>
                </a:lnTo>
                <a:lnTo>
                  <a:pt x="46537" y="451210"/>
                </a:lnTo>
                <a:lnTo>
                  <a:pt x="22317" y="434878"/>
                </a:lnTo>
                <a:lnTo>
                  <a:pt x="5987" y="410656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9471" y="0"/>
            <a:ext cx="4773295" cy="1384300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643890">
              <a:lnSpc>
                <a:spcPct val="100000"/>
              </a:lnSpc>
              <a:spcBef>
                <a:spcPts val="2410"/>
              </a:spcBef>
            </a:pPr>
            <a:r>
              <a:rPr spc="-204" dirty="0"/>
              <a:t>Constrain</a:t>
            </a:r>
            <a:r>
              <a:rPr spc="-295" dirty="0"/>
              <a:t> </a:t>
            </a:r>
            <a:r>
              <a:rPr spc="-254" dirty="0"/>
              <a:t>Analysis</a:t>
            </a: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90" dirty="0">
                <a:solidFill>
                  <a:srgbClr val="FFFFFF"/>
                </a:solidFill>
              </a:rPr>
              <a:t>Constrain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5638800" y="4876802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1828800" y="0"/>
                </a:moveTo>
                <a:lnTo>
                  <a:pt x="76200" y="0"/>
                </a:lnTo>
                <a:lnTo>
                  <a:pt x="46537" y="5987"/>
                </a:lnTo>
                <a:lnTo>
                  <a:pt x="22317" y="22317"/>
                </a:lnTo>
                <a:lnTo>
                  <a:pt x="5987" y="46537"/>
                </a:lnTo>
                <a:lnTo>
                  <a:pt x="0" y="76200"/>
                </a:lnTo>
                <a:lnTo>
                  <a:pt x="0" y="381000"/>
                </a:lnTo>
                <a:lnTo>
                  <a:pt x="5987" y="410656"/>
                </a:lnTo>
                <a:lnTo>
                  <a:pt x="22317" y="434878"/>
                </a:lnTo>
                <a:lnTo>
                  <a:pt x="46537" y="451210"/>
                </a:lnTo>
                <a:lnTo>
                  <a:pt x="76200" y="457200"/>
                </a:lnTo>
                <a:lnTo>
                  <a:pt x="1828800" y="457200"/>
                </a:lnTo>
                <a:lnTo>
                  <a:pt x="1858462" y="451210"/>
                </a:lnTo>
                <a:lnTo>
                  <a:pt x="1882682" y="434878"/>
                </a:lnTo>
                <a:lnTo>
                  <a:pt x="1899012" y="410656"/>
                </a:lnTo>
                <a:lnTo>
                  <a:pt x="1905000" y="381000"/>
                </a:lnTo>
                <a:lnTo>
                  <a:pt x="1905000" y="76200"/>
                </a:lnTo>
                <a:lnTo>
                  <a:pt x="1899012" y="46537"/>
                </a:lnTo>
                <a:lnTo>
                  <a:pt x="1882682" y="22317"/>
                </a:lnTo>
                <a:lnTo>
                  <a:pt x="1858462" y="5987"/>
                </a:lnTo>
                <a:lnTo>
                  <a:pt x="18288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0" y="4876802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0" y="76200"/>
                </a:moveTo>
                <a:lnTo>
                  <a:pt x="5987" y="46537"/>
                </a:lnTo>
                <a:lnTo>
                  <a:pt x="22317" y="22317"/>
                </a:lnTo>
                <a:lnTo>
                  <a:pt x="46537" y="5987"/>
                </a:lnTo>
                <a:lnTo>
                  <a:pt x="76200" y="0"/>
                </a:lnTo>
                <a:lnTo>
                  <a:pt x="1828800" y="0"/>
                </a:lnTo>
                <a:lnTo>
                  <a:pt x="1858462" y="5987"/>
                </a:lnTo>
                <a:lnTo>
                  <a:pt x="1882682" y="22317"/>
                </a:lnTo>
                <a:lnTo>
                  <a:pt x="1899012" y="46537"/>
                </a:lnTo>
                <a:lnTo>
                  <a:pt x="1905000" y="76200"/>
                </a:lnTo>
                <a:lnTo>
                  <a:pt x="1905000" y="381000"/>
                </a:lnTo>
                <a:lnTo>
                  <a:pt x="1899012" y="410656"/>
                </a:lnTo>
                <a:lnTo>
                  <a:pt x="1882682" y="434878"/>
                </a:lnTo>
                <a:lnTo>
                  <a:pt x="1858462" y="451210"/>
                </a:lnTo>
                <a:lnTo>
                  <a:pt x="1828800" y="457200"/>
                </a:lnTo>
                <a:lnTo>
                  <a:pt x="76200" y="457200"/>
                </a:lnTo>
                <a:lnTo>
                  <a:pt x="46537" y="451210"/>
                </a:lnTo>
                <a:lnTo>
                  <a:pt x="22317" y="434878"/>
                </a:lnTo>
                <a:lnTo>
                  <a:pt x="5987" y="410656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81223" y="4940300"/>
            <a:ext cx="1220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8140" y="3751579"/>
            <a:ext cx="82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Min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cost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8140" y="2151379"/>
            <a:ext cx="854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Max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cost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0" y="3048000"/>
            <a:ext cx="3505200" cy="1752600"/>
          </a:xfrm>
          <a:custGeom>
            <a:avLst/>
            <a:gdLst/>
            <a:ahLst/>
            <a:cxnLst/>
            <a:rect l="l" t="t" r="r" b="b"/>
            <a:pathLst>
              <a:path w="3505200" h="1752600">
                <a:moveTo>
                  <a:pt x="0" y="1752600"/>
                </a:moveTo>
                <a:lnTo>
                  <a:pt x="3505200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0" y="3962400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00" y="0"/>
                </a:lnTo>
              </a:path>
            </a:pathLst>
          </a:custGeom>
          <a:ln w="381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3200" y="2362202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965200" y="0"/>
                </a:moveTo>
                <a:lnTo>
                  <a:pt x="101600" y="0"/>
                </a:lnTo>
                <a:lnTo>
                  <a:pt x="62054" y="7984"/>
                </a:lnTo>
                <a:lnTo>
                  <a:pt x="29759" y="29759"/>
                </a:lnTo>
                <a:lnTo>
                  <a:pt x="7984" y="62054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45"/>
                </a:lnTo>
                <a:lnTo>
                  <a:pt x="29759" y="579840"/>
                </a:lnTo>
                <a:lnTo>
                  <a:pt x="62054" y="601615"/>
                </a:lnTo>
                <a:lnTo>
                  <a:pt x="101600" y="609600"/>
                </a:lnTo>
                <a:lnTo>
                  <a:pt x="965200" y="609600"/>
                </a:lnTo>
                <a:lnTo>
                  <a:pt x="1004745" y="601615"/>
                </a:lnTo>
                <a:lnTo>
                  <a:pt x="1037040" y="579840"/>
                </a:lnTo>
                <a:lnTo>
                  <a:pt x="1058815" y="547545"/>
                </a:lnTo>
                <a:lnTo>
                  <a:pt x="1066800" y="508000"/>
                </a:lnTo>
                <a:lnTo>
                  <a:pt x="1066800" y="101600"/>
                </a:lnTo>
                <a:lnTo>
                  <a:pt x="1058815" y="62054"/>
                </a:lnTo>
                <a:lnTo>
                  <a:pt x="1037040" y="29759"/>
                </a:lnTo>
                <a:lnTo>
                  <a:pt x="1004745" y="7984"/>
                </a:lnTo>
                <a:lnTo>
                  <a:pt x="96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43200" y="2362202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0" y="101600"/>
                </a:move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965200" y="0"/>
                </a:lnTo>
                <a:lnTo>
                  <a:pt x="1004745" y="7984"/>
                </a:lnTo>
                <a:lnTo>
                  <a:pt x="1037040" y="29759"/>
                </a:lnTo>
                <a:lnTo>
                  <a:pt x="1058815" y="62054"/>
                </a:lnTo>
                <a:lnTo>
                  <a:pt x="1066800" y="101600"/>
                </a:lnTo>
                <a:lnTo>
                  <a:pt x="1066800" y="508000"/>
                </a:lnTo>
                <a:lnTo>
                  <a:pt x="1058815" y="547545"/>
                </a:lnTo>
                <a:lnTo>
                  <a:pt x="1037040" y="579840"/>
                </a:lnTo>
                <a:lnTo>
                  <a:pt x="1004745" y="601615"/>
                </a:lnTo>
                <a:lnTo>
                  <a:pt x="965200" y="609600"/>
                </a:lnTo>
                <a:lnTo>
                  <a:pt x="101600" y="609600"/>
                </a:lnTo>
                <a:lnTo>
                  <a:pt x="62054" y="601615"/>
                </a:lnTo>
                <a:lnTo>
                  <a:pt x="29759" y="579840"/>
                </a:lnTo>
                <a:lnTo>
                  <a:pt x="7984" y="547545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62200" y="2362200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00" y="0"/>
                </a:lnTo>
              </a:path>
            </a:pathLst>
          </a:custGeom>
          <a:ln w="381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947081" y="5290402"/>
            <a:ext cx="640822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COSTS: Develop a tabulated list of costs for individual component, </a:t>
            </a:r>
          </a:p>
          <a:p>
            <a:r>
              <a:rPr lang="en-US" dirty="0" smtClean="0"/>
              <a:t>Equipment (HW &amp; SW), material, etc. 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194" y="461581"/>
            <a:ext cx="6530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Consider </a:t>
            </a:r>
            <a:r>
              <a:rPr spc="-100" dirty="0"/>
              <a:t>Alternative</a:t>
            </a:r>
            <a:r>
              <a:rPr spc="-305" dirty="0"/>
              <a:t> </a:t>
            </a:r>
            <a:r>
              <a:rPr spc="-310" dirty="0"/>
              <a:t>Designs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311"/>
            <a:ext cx="2941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5" dirty="0">
                <a:latin typeface="Arial"/>
                <a:cs typeface="Arial"/>
              </a:rPr>
              <a:t>Decision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Matrix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0222" y="2435225"/>
          <a:ext cx="8153399" cy="199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386"/>
                <a:gridCol w="1258403"/>
                <a:gridCol w="1258403"/>
                <a:gridCol w="1258402"/>
                <a:gridCol w="1258402"/>
                <a:gridCol w="1258403"/>
              </a:tblGrid>
              <a:tr h="596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ts val="2155"/>
                        </a:lnSpc>
                        <a:spcBef>
                          <a:spcPts val="5"/>
                        </a:spcBef>
                      </a:pPr>
                      <a:r>
                        <a:rPr sz="1800" spc="-135" dirty="0">
                          <a:latin typeface="Arial"/>
                          <a:cs typeface="Arial"/>
                        </a:rPr>
                        <a:t>Cost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ts val="2155"/>
                        </a:lnSpc>
                        <a:spcBef>
                          <a:spcPts val="5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Size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ts val="2155"/>
                        </a:lnSpc>
                        <a:spcBef>
                          <a:spcPts val="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Complexity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50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Alternative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R="511175" algn="r">
                        <a:lnSpc>
                          <a:spcPts val="2155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x3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R="511175" algn="r">
                        <a:lnSpc>
                          <a:spcPts val="2155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x1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50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x2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50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spc="-125" dirty="0">
                          <a:latin typeface="Arial"/>
                          <a:cs typeface="Arial"/>
                        </a:rPr>
                        <a:t>22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spc="-125" dirty="0">
                          <a:latin typeface="Arial"/>
                          <a:cs typeface="Arial"/>
                        </a:rPr>
                        <a:t>20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spc="-125" dirty="0">
                          <a:latin typeface="Arial"/>
                          <a:cs typeface="Arial"/>
                        </a:rPr>
                        <a:t>17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4742689"/>
            <a:ext cx="4487190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need to be able to justify your choices: </a:t>
            </a:r>
          </a:p>
          <a:p>
            <a:r>
              <a:rPr lang="en-US" dirty="0"/>
              <a:t>	</a:t>
            </a:r>
            <a:r>
              <a:rPr lang="en-US" dirty="0" smtClean="0"/>
              <a:t>Why are you using </a:t>
            </a:r>
            <a:r>
              <a:rPr lang="en-US" dirty="0" err="1" smtClean="0"/>
              <a:t>RPi</a:t>
            </a:r>
            <a:r>
              <a:rPr lang="en-US" dirty="0" smtClean="0"/>
              <a:t>? </a:t>
            </a:r>
          </a:p>
          <a:p>
            <a:r>
              <a:rPr lang="en-US" dirty="0"/>
              <a:t>	</a:t>
            </a:r>
            <a:r>
              <a:rPr lang="en-US" dirty="0" smtClean="0"/>
              <a:t>Why are you using XCD Camera? </a:t>
            </a:r>
          </a:p>
          <a:p>
            <a:r>
              <a:rPr lang="en-US" dirty="0"/>
              <a:t>	</a:t>
            </a:r>
            <a:r>
              <a:rPr lang="en-US" dirty="0" smtClean="0"/>
              <a:t>Why do you need a PIC processor?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492443"/>
          </a:xfrm>
        </p:spPr>
        <p:txBody>
          <a:bodyPr/>
          <a:lstStyle/>
          <a:p>
            <a:r>
              <a:rPr lang="en-US" sz="3200" dirty="0" smtClean="0"/>
              <a:t>Important Steps In Project Management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43000"/>
            <a:ext cx="5715000" cy="46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62541"/>
          </a:xfrm>
        </p:spPr>
        <p:txBody>
          <a:bodyPr/>
          <a:lstStyle/>
          <a:p>
            <a:endParaRPr lang="en-US" sz="1400" dirty="0"/>
          </a:p>
          <a:p>
            <a:r>
              <a:rPr lang="en-US" sz="1400" dirty="0"/>
              <a:t>5- Engage the team 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6 - Be prepared / have plan B - identify the risk </a:t>
            </a:r>
          </a:p>
          <a:p>
            <a:r>
              <a:rPr lang="en-US" sz="1400" dirty="0"/>
              <a:t>What is your plan if something </a:t>
            </a:r>
            <a:r>
              <a:rPr lang="en-US" sz="1400" dirty="0" smtClean="0"/>
              <a:t>did not </a:t>
            </a:r>
            <a:r>
              <a:rPr lang="en-US" sz="1400" dirty="0"/>
              <a:t>work 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7- During implementation monitor your performance -don’t get stuck </a:t>
            </a:r>
          </a:p>
          <a:p>
            <a:r>
              <a:rPr lang="en-US" sz="1400" dirty="0"/>
              <a:t>Test everything 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8- Close the project in orderly way </a:t>
            </a:r>
          </a:p>
          <a:p>
            <a:r>
              <a:rPr lang="en-US" sz="1400" dirty="0"/>
              <a:t>Deliver / handover all the documents </a:t>
            </a:r>
          </a:p>
          <a:p>
            <a:r>
              <a:rPr lang="en-US" sz="1400" dirty="0"/>
              <a:t>Make sure you document everything </a:t>
            </a:r>
          </a:p>
          <a:p>
            <a:endParaRPr lang="en-US" sz="1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5941" y="1526539"/>
            <a:ext cx="3578860" cy="387798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1- What are you doing?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Define it - what is / what is not your goal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Set the goals and scopes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Assumption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endParaRPr lang="en-US" sz="1200" kern="0" dirty="0" smtClean="0">
              <a:solidFill>
                <a:sysClr val="windowText" lastClr="000000"/>
              </a:solidFill>
            </a:endParaRP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2- Does it make sense / commercial sense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Cost-risk analysis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Your values and your project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endParaRPr lang="en-US" sz="1200" kern="0" dirty="0" smtClean="0">
              <a:solidFill>
                <a:sysClr val="windowText" lastClr="000000"/>
              </a:solidFill>
            </a:endParaRP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3- How do you tell if the project is successful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Are your stakeholders happy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Are they engaged? Do you learn from them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endParaRPr lang="en-US" sz="1200" kern="0" dirty="0" smtClean="0">
              <a:solidFill>
                <a:sysClr val="windowText" lastClr="000000"/>
              </a:solidFill>
            </a:endParaRP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4- How do you deliver the project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Identify the task and duration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>Responsibilities / resources / the time lines / budget </a:t>
            </a:r>
          </a:p>
          <a:p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492443"/>
          </a:xfrm>
        </p:spPr>
        <p:txBody>
          <a:bodyPr/>
          <a:lstStyle/>
          <a:p>
            <a:r>
              <a:rPr lang="en-US" sz="3200" dirty="0" smtClean="0"/>
              <a:t>Important Steps In Project Management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1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27" y="794266"/>
            <a:ext cx="8001000" cy="5676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609600"/>
            <a:ext cx="285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Open Sans" charset="0"/>
              </a:rPr>
              <a:t> Traditional Waterfall model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520190"/>
            <a:ext cx="899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istqbexamcertification.com</a:t>
            </a:r>
            <a:r>
              <a:rPr lang="en-US" sz="1100" dirty="0" smtClean="0"/>
              <a:t>/what-is-agile-methodology-examples-when-to-use-it-advantages-and-disadvantages/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94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6908800" cy="5439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2106" y="609600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smtClean="0">
                <a:solidFill>
                  <a:srgbClr val="333333"/>
                </a:solidFill>
                <a:effectLst/>
                <a:latin typeface="Open Sans" charset="0"/>
              </a:rPr>
              <a:t>Agile development</a:t>
            </a:r>
            <a:r>
              <a:rPr lang="en-US" b="0" i="0" smtClean="0">
                <a:solidFill>
                  <a:srgbClr val="333333"/>
                </a:solidFill>
                <a:effectLst/>
                <a:latin typeface="Open Sans" charset="0"/>
              </a:rPr>
              <a:t> methodology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04800"/>
            <a:ext cx="6521450" cy="406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" y="4483100"/>
            <a:ext cx="76708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0" dirty="0"/>
              <a:t>H</a:t>
            </a:r>
            <a:r>
              <a:rPr spc="-240" dirty="0"/>
              <a:t>o</a:t>
            </a:r>
            <a:r>
              <a:rPr spc="-155" dirty="0"/>
              <a:t>m</a:t>
            </a:r>
            <a:r>
              <a:rPr spc="-285" dirty="0"/>
              <a:t>e</a:t>
            </a:r>
            <a:r>
              <a:rPr spc="-70" dirty="0"/>
              <a:t>w</a:t>
            </a:r>
            <a:r>
              <a:rPr spc="-125" dirty="0"/>
              <a:t>o</a:t>
            </a:r>
            <a:r>
              <a:rPr spc="65" dirty="0"/>
              <a:t>r</a:t>
            </a:r>
            <a:r>
              <a:rPr spc="-200" dirty="0"/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914" y="1447800"/>
            <a:ext cx="7964170" cy="3103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i="1" dirty="0"/>
              <a:t>•Include a high-level schematic for your project </a:t>
            </a:r>
            <a:endParaRPr lang="en-US" sz="2000" dirty="0"/>
          </a:p>
          <a:p>
            <a:r>
              <a:rPr lang="en-US" sz="2000" i="1" dirty="0"/>
              <a:t>•Do</a:t>
            </a:r>
            <a:r>
              <a:rPr lang="en-US" sz="2000" dirty="0"/>
              <a:t> a Gantt Chart for your project</a:t>
            </a:r>
          </a:p>
          <a:p>
            <a:r>
              <a:rPr lang="en-US" sz="2000" dirty="0"/>
              <a:t>•Describe 3 alternative designs (do the decision  matrix for each case)</a:t>
            </a:r>
          </a:p>
          <a:p>
            <a:r>
              <a:rPr lang="en-US" sz="2000" dirty="0"/>
              <a:t>•Design test plans for 5 different functionalities –  assign responsibilities to each test</a:t>
            </a:r>
          </a:p>
          <a:p>
            <a:r>
              <a:rPr lang="en-US" sz="2000" dirty="0"/>
              <a:t>•Have a web page link to your project </a:t>
            </a:r>
          </a:p>
          <a:p>
            <a:r>
              <a:rPr lang="en-US" sz="2000" dirty="0"/>
              <a:t>•Identify 5-10 risks and describe your contingency  plan for each</a:t>
            </a:r>
          </a:p>
          <a:p>
            <a:r>
              <a:rPr lang="en-US" sz="2000" dirty="0"/>
              <a:t>•Identify 5-10 major technical issues and describe  how each can impact the design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238" y="461581"/>
            <a:ext cx="2530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Motivation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513027"/>
            <a:ext cx="7153275" cy="363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5486400"/>
            <a:ext cx="7086600" cy="83820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vert="horz" wrap="square" lIns="0" tIns="203835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605"/>
              </a:spcBef>
            </a:pP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Engineers have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led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management!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1447" y="461581"/>
            <a:ext cx="32588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5" dirty="0"/>
              <a:t>The </a:t>
            </a:r>
            <a:r>
              <a:rPr spc="-335" dirty="0"/>
              <a:t>Basic</a:t>
            </a:r>
            <a:r>
              <a:rPr spc="-229" dirty="0"/>
              <a:t> </a:t>
            </a:r>
            <a:r>
              <a:rPr spc="-215" dirty="0"/>
              <a:t>Idea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447800"/>
            <a:ext cx="6200775" cy="221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902" y="461581"/>
            <a:ext cx="71412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15" dirty="0">
                <a:latin typeface="Arial"/>
                <a:cs typeface="Arial"/>
              </a:rPr>
              <a:t>The </a:t>
            </a:r>
            <a:r>
              <a:rPr sz="4400" spc="-170" dirty="0">
                <a:latin typeface="Arial"/>
                <a:cs typeface="Arial"/>
              </a:rPr>
              <a:t>Work </a:t>
            </a:r>
            <a:r>
              <a:rPr sz="4400" spc="-210" dirty="0">
                <a:latin typeface="Arial"/>
                <a:cs typeface="Arial"/>
              </a:rPr>
              <a:t>Breakdown</a:t>
            </a:r>
            <a:r>
              <a:rPr sz="4400" spc="-290" dirty="0">
                <a:latin typeface="Arial"/>
                <a:cs typeface="Arial"/>
              </a:rPr>
              <a:t> </a:t>
            </a:r>
            <a:r>
              <a:rPr sz="4400" spc="-135" dirty="0">
                <a:latin typeface="Arial"/>
                <a:cs typeface="Arial"/>
              </a:rPr>
              <a:t>Structure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6812" y="1537812"/>
            <a:ext cx="6800850" cy="244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0" y="2895600"/>
            <a:ext cx="6248400" cy="10413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r>
              <a:rPr sz="2200" dirty="0">
                <a:latin typeface="Helvetica"/>
                <a:cs typeface="Helvetica"/>
              </a:rPr>
              <a:t>A</a:t>
            </a:r>
            <a:r>
              <a:rPr sz="2200" spc="0" dirty="0">
                <a:latin typeface="Helvetica"/>
                <a:cs typeface="Helvetica"/>
              </a:rPr>
              <a:t> </a:t>
            </a:r>
            <a:r>
              <a:rPr sz="2200" dirty="0">
                <a:latin typeface="Helvetica"/>
                <a:cs typeface="Helvetica"/>
              </a:rPr>
              <a:t>WBS</a:t>
            </a:r>
            <a:r>
              <a:rPr sz="2200" spc="0" dirty="0">
                <a:latin typeface="Helvetica"/>
                <a:cs typeface="Helvetica"/>
              </a:rPr>
              <a:t> </a:t>
            </a:r>
            <a:r>
              <a:rPr sz="2200" dirty="0">
                <a:latin typeface="Helvetica"/>
                <a:cs typeface="Helvetica"/>
              </a:rPr>
              <a:t>can	be expressed down to any</a:t>
            </a:r>
            <a:r>
              <a:rPr sz="2200" spc="-55" dirty="0">
                <a:latin typeface="Helvetica"/>
                <a:cs typeface="Helvetica"/>
              </a:rPr>
              <a:t> </a:t>
            </a:r>
            <a:r>
              <a:rPr sz="2200" dirty="0">
                <a:latin typeface="Helvetica"/>
                <a:cs typeface="Helvetica"/>
              </a:rPr>
              <a:t>level</a:t>
            </a:r>
            <a:r>
              <a:rPr sz="2200" spc="-15" dirty="0">
                <a:latin typeface="Helvetica"/>
                <a:cs typeface="Helvetica"/>
              </a:rPr>
              <a:t> </a:t>
            </a:r>
            <a:r>
              <a:rPr sz="2200" dirty="0">
                <a:latin typeface="Helvetica"/>
                <a:cs typeface="Helvetica"/>
              </a:rPr>
              <a:t>of  </a:t>
            </a:r>
            <a:r>
              <a:rPr sz="2200" dirty="0" smtClean="0">
                <a:latin typeface="Helvetica"/>
                <a:cs typeface="Helvetica"/>
              </a:rPr>
              <a:t>interest</a:t>
            </a:r>
            <a:endParaRPr lang="en-US" sz="2200" dirty="0" smtClean="0">
              <a:latin typeface="Helvetica"/>
              <a:cs typeface="Helvetic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endParaRPr sz="22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914" y="461581"/>
            <a:ext cx="64408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9" dirty="0"/>
              <a:t>Elements </a:t>
            </a:r>
            <a:r>
              <a:rPr spc="-5" dirty="0"/>
              <a:t>of </a:t>
            </a:r>
            <a:r>
              <a:rPr spc="-50" dirty="0"/>
              <a:t>the </a:t>
            </a:r>
            <a:r>
              <a:rPr spc="-155" dirty="0"/>
              <a:t>Project</a:t>
            </a:r>
            <a:r>
              <a:rPr spc="-690" dirty="0"/>
              <a:t> </a:t>
            </a:r>
            <a:r>
              <a:rPr spc="-275" dirty="0"/>
              <a:t>Plan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905000"/>
            <a:ext cx="6867525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274" y="461581"/>
            <a:ext cx="7285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Example </a:t>
            </a:r>
            <a:r>
              <a:rPr spc="-254" dirty="0"/>
              <a:t>– </a:t>
            </a:r>
            <a:r>
              <a:rPr spc="-145" dirty="0"/>
              <a:t>Thermometer</a:t>
            </a:r>
            <a:r>
              <a:rPr spc="-210" dirty="0"/>
              <a:t> </a:t>
            </a:r>
            <a:r>
              <a:rPr spc="-285"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752600"/>
            <a:ext cx="7372350" cy="386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290" y="461581"/>
            <a:ext cx="1945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25" dirty="0"/>
              <a:t>E</a:t>
            </a:r>
            <a:r>
              <a:rPr spc="-550" dirty="0"/>
              <a:t>x</a:t>
            </a:r>
            <a:r>
              <a:rPr spc="-340" dirty="0"/>
              <a:t>a</a:t>
            </a:r>
            <a:r>
              <a:rPr spc="-155" dirty="0"/>
              <a:t>m</a:t>
            </a:r>
            <a:r>
              <a:rPr spc="-135" dirty="0"/>
              <a:t>p</a:t>
            </a:r>
            <a:r>
              <a:rPr spc="-120" dirty="0"/>
              <a:t>le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00200"/>
            <a:ext cx="5257800" cy="200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3691096"/>
            <a:ext cx="7162800" cy="7335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r>
              <a:rPr lang="en-US" sz="2400" dirty="0" smtClean="0">
                <a:latin typeface="Helvetica"/>
                <a:cs typeface="Helvetica"/>
              </a:rPr>
              <a:t>4.   Documentation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endParaRPr sz="22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54864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3886200"/>
            <a:ext cx="2895600" cy="1905000"/>
          </a:xfrm>
          <a:prstGeom prst="wedgeRoundRectCallout">
            <a:avLst>
              <a:gd name="adj1" fmla="val -125468"/>
              <a:gd name="adj2" fmla="val -872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1- PCB Design </a:t>
            </a:r>
          </a:p>
          <a:p>
            <a:r>
              <a:rPr lang="en-US" dirty="0" smtClean="0"/>
              <a:t>2- Packaging</a:t>
            </a:r>
          </a:p>
          <a:p>
            <a:r>
              <a:rPr lang="en-US" dirty="0" smtClean="0"/>
              <a:t>3- Consult with customer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.. 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3615" y="461581"/>
            <a:ext cx="209486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Ac</a:t>
            </a:r>
            <a:r>
              <a:rPr spc="-95" dirty="0"/>
              <a:t>t</a:t>
            </a:r>
            <a:r>
              <a:rPr spc="25" dirty="0"/>
              <a:t>i</a:t>
            </a:r>
            <a:r>
              <a:rPr spc="-215" dirty="0"/>
              <a:t>v</a:t>
            </a:r>
            <a:r>
              <a:rPr spc="25" dirty="0"/>
              <a:t>i</a:t>
            </a:r>
            <a:r>
              <a:rPr spc="250" dirty="0"/>
              <a:t>t</a:t>
            </a:r>
            <a:r>
              <a:rPr spc="25" dirty="0"/>
              <a:t>i</a:t>
            </a:r>
            <a:r>
              <a:rPr spc="-254" dirty="0"/>
              <a:t>e</a:t>
            </a:r>
            <a:r>
              <a:rPr spc="-48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447800"/>
            <a:ext cx="7924800" cy="5063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851" y="186943"/>
            <a:ext cx="28905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Gantt</a:t>
            </a:r>
            <a:r>
              <a:rPr spc="-315" dirty="0"/>
              <a:t> </a:t>
            </a:r>
            <a:r>
              <a:rPr spc="-245" dirty="0"/>
              <a:t>Charts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914400"/>
            <a:ext cx="6629400" cy="441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5410199"/>
            <a:ext cx="6372225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258</Words>
  <Application>Microsoft Macintosh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Helvetica</vt:lpstr>
      <vt:lpstr>Mangal</vt:lpstr>
      <vt:lpstr>Open Sans</vt:lpstr>
      <vt:lpstr>Times New Roman</vt:lpstr>
      <vt:lpstr>Arial</vt:lpstr>
      <vt:lpstr>Office Theme</vt:lpstr>
      <vt:lpstr>Project Management</vt:lpstr>
      <vt:lpstr>Motivation</vt:lpstr>
      <vt:lpstr>The Basic Idea</vt:lpstr>
      <vt:lpstr>PowerPoint Presentation</vt:lpstr>
      <vt:lpstr>Elements of the Project Plan</vt:lpstr>
      <vt:lpstr>Example – Thermometer Design</vt:lpstr>
      <vt:lpstr>Example</vt:lpstr>
      <vt:lpstr>Activities</vt:lpstr>
      <vt:lpstr>Gantt Charts</vt:lpstr>
      <vt:lpstr>Creating a Gantt Chart</vt:lpstr>
      <vt:lpstr>Constrain Analysis Constrain</vt:lpstr>
      <vt:lpstr>Consider Alternative Designs</vt:lpstr>
      <vt:lpstr>Important Steps In Project Management </vt:lpstr>
      <vt:lpstr>Important Steps In Project Management 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farahman</dc:creator>
  <cp:lastModifiedBy>Microsoft Office User</cp:lastModifiedBy>
  <cp:revision>8</cp:revision>
  <cp:lastPrinted>2017-10-04T18:53:53Z</cp:lastPrinted>
  <dcterms:created xsi:type="dcterms:W3CDTF">2017-10-04T09:53:06Z</dcterms:created>
  <dcterms:modified xsi:type="dcterms:W3CDTF">2017-10-05T18:29:41Z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2010-10-26T00:00:00Z</vt:filetime>
  </property>
  <property fmtid="{D5CDD505-2E9C-101B-9397-08002B2CF9AE}" pid="3" name="Creator">
    <vt:lpwstr>Acrobat PDFMaker 9.1 for PowerPoint</vt:lpwstr>
  </property>
  <property fmtid="{D5CDD505-2E9C-101B-9397-08002B2CF9AE}" pid="4" name="LastSaved">
    <vt:filetime>2017-10-04T00:00:00Z</vt:filetime>
  </property>
</Properties>
</file>