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1" r:id="rId4"/>
    <p:sldId id="258" r:id="rId5"/>
    <p:sldId id="259" r:id="rId6"/>
    <p:sldId id="262" r:id="rId7"/>
    <p:sldId id="278" r:id="rId8"/>
    <p:sldId id="263" r:id="rId9"/>
    <p:sldId id="264" r:id="rId10"/>
    <p:sldId id="265" r:id="rId11"/>
    <p:sldId id="266" r:id="rId12"/>
    <p:sldId id="268" r:id="rId13"/>
    <p:sldId id="267" r:id="rId14"/>
    <p:sldId id="286" r:id="rId15"/>
    <p:sldId id="269" r:id="rId16"/>
    <p:sldId id="270" r:id="rId17"/>
    <p:sldId id="271" r:id="rId18"/>
    <p:sldId id="272" r:id="rId19"/>
    <p:sldId id="275" r:id="rId20"/>
    <p:sldId id="280" r:id="rId21"/>
    <p:sldId id="279" r:id="rId22"/>
    <p:sldId id="281" r:id="rId23"/>
    <p:sldId id="273" r:id="rId24"/>
    <p:sldId id="276" r:id="rId25"/>
    <p:sldId id="277" r:id="rId26"/>
    <p:sldId id="274" r:id="rId27"/>
    <p:sldId id="282" r:id="rId28"/>
    <p:sldId id="285" r:id="rId29"/>
    <p:sldId id="260" r:id="rId30"/>
    <p:sldId id="304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298" r:id="rId43"/>
    <p:sldId id="303" r:id="rId44"/>
    <p:sldId id="305" r:id="rId45"/>
    <p:sldId id="288" r:id="rId46"/>
    <p:sldId id="283" r:id="rId47"/>
    <p:sldId id="289" r:id="rId48"/>
    <p:sldId id="302" r:id="rId49"/>
    <p:sldId id="28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72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95351-FB2E-AD44-BF3C-E7369CD773DC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1162-1F75-FB4A-982C-3794A0E4C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STS48c – 150 percent over provisioning!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1162-1F75-FB4A-982C-3794A0E4CD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3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5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8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C5B5-2C57-CB41-B93E-AF037F915306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sco.com/en/US/tech/tk482/tk607/technologies_tech_note09186a0080094313.shtml" TargetMode="External"/><Relationship Id="rId3" Type="http://schemas.openxmlformats.org/officeDocument/2006/relationships/hyperlink" Target="http://www.opticus.co.uk/pdf/WhitePaper-Understanding_Error_Checking_Using_Parity_Byte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SONET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3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SONET / SDH Standards -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Higher bit rates are integral multiples of lower rates </a:t>
            </a:r>
          </a:p>
          <a:p>
            <a:r>
              <a:rPr lang="en-US" dirty="0" smtClean="0"/>
              <a:t>All clocks are perfectly synchronized (via a master clock)</a:t>
            </a:r>
          </a:p>
          <a:p>
            <a:r>
              <a:rPr lang="en-US" dirty="0" smtClean="0"/>
              <a:t>Incorporate extensive management information, e.g., performance monitoring </a:t>
            </a:r>
          </a:p>
          <a:p>
            <a:r>
              <a:rPr lang="en-US" dirty="0" smtClean="0"/>
              <a:t>Provides interoperability between different devices by different vendors </a:t>
            </a:r>
          </a:p>
          <a:p>
            <a:r>
              <a:rPr lang="en-US" dirty="0" smtClean="0"/>
              <a:t>Fast restoration time (much longer in PDH)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6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/ SDH 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17638"/>
            <a:ext cx="4612217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SONET  basic rate is 51.84 Mbps  </a:t>
            </a:r>
          </a:p>
          <a:p>
            <a:pPr lvl="1"/>
            <a:r>
              <a:rPr lang="en-US" sz="1800" dirty="0">
                <a:latin typeface=""/>
              </a:rPr>
              <a:t>C</a:t>
            </a:r>
            <a:r>
              <a:rPr lang="en-US" sz="1800" b="0" i="0" u="none" strike="noStrike" baseline="0" dirty="0" smtClean="0">
                <a:latin typeface=""/>
              </a:rPr>
              <a:t>alled the synchronous transport</a:t>
            </a:r>
            <a:r>
              <a:rPr lang="en-US" sz="1800" b="0" i="0" u="none" strike="noStrike" dirty="0" smtClean="0">
                <a:latin typeface=""/>
              </a:rPr>
              <a:t> </a:t>
            </a:r>
            <a:r>
              <a:rPr lang="en-US" sz="1800" b="0" i="0" u="none" strike="noStrike" baseline="0" dirty="0" smtClean="0">
                <a:latin typeface=""/>
              </a:rPr>
              <a:t>signal level-1 (STS-1)</a:t>
            </a:r>
          </a:p>
          <a:p>
            <a:pPr lvl="1"/>
            <a:r>
              <a:rPr lang="en-US" sz="1800" dirty="0" smtClean="0">
                <a:latin typeface=""/>
              </a:rPr>
              <a:t>STS is an electrical signal </a:t>
            </a:r>
          </a:p>
          <a:p>
            <a:pPr lvl="1"/>
            <a:r>
              <a:rPr lang="en-US" sz="1800" b="0" i="0" u="none" strike="noStrike" baseline="0" dirty="0" smtClean="0">
                <a:latin typeface=""/>
              </a:rPr>
              <a:t>It uses</a:t>
            </a:r>
            <a:r>
              <a:rPr lang="en-US" sz="1800" b="0" i="0" u="none" strike="noStrike" baseline="0" dirty="0" smtClean="0">
                <a:solidFill>
                  <a:srgbClr val="FF0000"/>
                </a:solidFill>
                <a:latin typeface=""/>
              </a:rPr>
              <a:t> scrambling</a:t>
            </a:r>
            <a:r>
              <a:rPr lang="en-US" sz="1800" b="0" i="0" u="none" strike="noStrike" baseline="0" dirty="0" smtClean="0">
                <a:latin typeface=""/>
              </a:rPr>
              <a:t> (to avoid long runs</a:t>
            </a:r>
            <a:r>
              <a:rPr lang="en-US" sz="1800" b="0" i="0" u="none" strike="noStrike" dirty="0" smtClean="0">
                <a:latin typeface=""/>
              </a:rPr>
              <a:t> of 1s and zeros)</a:t>
            </a:r>
            <a:endParaRPr lang="en-US" sz="1800" b="0" i="0" u="none" strike="noStrike" baseline="0" dirty="0" smtClean="0">
              <a:latin typeface=""/>
            </a:endParaRPr>
          </a:p>
          <a:p>
            <a:pPr lvl="1"/>
            <a:r>
              <a:rPr lang="en-US" sz="1800" dirty="0" smtClean="0">
                <a:latin typeface=""/>
              </a:rPr>
              <a:t>Higher rate signals (STS-N) are obtained by interleaving N frames </a:t>
            </a:r>
          </a:p>
          <a:p>
            <a:pPr lvl="2"/>
            <a:r>
              <a:rPr lang="en-US" sz="1600" dirty="0" smtClean="0">
                <a:latin typeface=""/>
              </a:rPr>
              <a:t>No need for bit stuffing </a:t>
            </a:r>
          </a:p>
          <a:p>
            <a:pPr lvl="2"/>
            <a:r>
              <a:rPr lang="en-US" sz="1600" dirty="0" smtClean="0">
                <a:latin typeface=""/>
              </a:rPr>
              <a:t>Simple </a:t>
            </a:r>
            <a:r>
              <a:rPr lang="en-US" sz="1600" dirty="0" err="1" smtClean="0">
                <a:latin typeface=""/>
              </a:rPr>
              <a:t>demultiplexing</a:t>
            </a:r>
            <a:r>
              <a:rPr lang="en-US" sz="1600" dirty="0" smtClean="0">
                <a:latin typeface=""/>
              </a:rPr>
              <a:t> process </a:t>
            </a:r>
          </a:p>
          <a:p>
            <a:r>
              <a:rPr lang="en-US" sz="2000" dirty="0" smtClean="0">
                <a:latin typeface=""/>
              </a:rPr>
              <a:t>Optical interfaces of STS-N are labeled as OC-N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336" y="1327337"/>
            <a:ext cx="3974381" cy="171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3" y="3046414"/>
            <a:ext cx="4656667" cy="13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5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Hierarchy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117" y="1598083"/>
            <a:ext cx="49276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9250" y="1598083"/>
            <a:ext cx="1449917" cy="4233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250" y="4237566"/>
            <a:ext cx="1449917" cy="4233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2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1600200"/>
            <a:ext cx="530013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SONET frame </a:t>
            </a:r>
          </a:p>
          <a:p>
            <a:pPr lvl="1"/>
            <a:r>
              <a:rPr lang="en-US" dirty="0" smtClean="0"/>
              <a:t>Overhead bytes called transport overhead </a:t>
            </a:r>
          </a:p>
          <a:p>
            <a:pPr lvl="1"/>
            <a:r>
              <a:rPr lang="en-US" dirty="0" smtClean="0"/>
              <a:t>Payload </a:t>
            </a:r>
          </a:p>
          <a:p>
            <a:pPr lvl="1"/>
            <a:r>
              <a:rPr lang="en-US" dirty="0" smtClean="0"/>
              <a:t>STS payload is carried in synchronous payload </a:t>
            </a:r>
            <a:r>
              <a:rPr lang="en-US" dirty="0"/>
              <a:t>envelope (SPE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SPE contains additional path overhead </a:t>
            </a:r>
          </a:p>
          <a:p>
            <a:r>
              <a:rPr lang="en-US" dirty="0" smtClean="0"/>
              <a:t>SONET uses pointers to indicate the location of the payload data within the frame </a:t>
            </a:r>
          </a:p>
          <a:p>
            <a:pPr lvl="1"/>
            <a:r>
              <a:rPr lang="en-US" dirty="0" smtClean="0"/>
              <a:t>Clock phase differences can be compensated using pointer adjustments (no bit stuffing)</a:t>
            </a:r>
          </a:p>
          <a:p>
            <a:pPr lvl="2"/>
            <a:r>
              <a:rPr lang="en-US" dirty="0" smtClean="0"/>
              <a:t>Pointer processing is complex!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510" y="1600200"/>
            <a:ext cx="3588489" cy="20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3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56" y="1417638"/>
            <a:ext cx="8102167" cy="461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105"/>
            <a:ext cx="8229600" cy="1143000"/>
          </a:xfrm>
        </p:spPr>
        <p:txBody>
          <a:bodyPr/>
          <a:lstStyle/>
          <a:p>
            <a:r>
              <a:rPr lang="en-US" dirty="0" smtClean="0"/>
              <a:t>SONET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456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0" i="0" u="none" strike="noStrike" baseline="0" dirty="0" smtClean="0">
                <a:latin typeface=""/>
              </a:rPr>
              <a:t>Lower-speed non-SONET streams below the STS-1 rate are mapped into virtual tributaries  (VTs)</a:t>
            </a:r>
          </a:p>
          <a:p>
            <a:pPr lvl="1"/>
            <a:r>
              <a:rPr lang="en-US" dirty="0" smtClean="0">
                <a:latin typeface=""/>
              </a:rPr>
              <a:t>Four VT sizes</a:t>
            </a:r>
          </a:p>
          <a:p>
            <a:pPr lvl="1"/>
            <a:r>
              <a:rPr lang="en-US" b="0" i="0" u="none" strike="noStrike" baseline="0" dirty="0" smtClean="0">
                <a:latin typeface=""/>
              </a:rPr>
              <a:t>SDH uses</a:t>
            </a:r>
            <a:r>
              <a:rPr lang="en-US" b="0" i="0" u="none" strike="noStrike" dirty="0" smtClean="0">
                <a:latin typeface=""/>
              </a:rPr>
              <a:t> Virtual Container (VC) to accommodate for lower speed signals </a:t>
            </a:r>
            <a:endParaRPr lang="en-US" b="0" i="0" u="none" strike="noStrike" baseline="0" dirty="0" smtClean="0">
              <a:latin typeface=""/>
            </a:endParaRPr>
          </a:p>
          <a:p>
            <a:r>
              <a:rPr lang="en-US" dirty="0" smtClean="0"/>
              <a:t>SONET allows multiplexing lower-speed asynchronous streams into Virtual Tributary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767" y="1417638"/>
            <a:ext cx="4322233" cy="2993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874" y="4411006"/>
            <a:ext cx="3665926" cy="17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Concatenation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455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 STS</a:t>
            </a:r>
            <a:r>
              <a:rPr lang="en-US" sz="1800" dirty="0"/>
              <a:t>-</a:t>
            </a:r>
            <a:r>
              <a:rPr lang="en-US" sz="1800" b="1" dirty="0" err="1" smtClean="0"/>
              <a:t>N</a:t>
            </a:r>
            <a:r>
              <a:rPr lang="en-US" sz="1800" dirty="0" err="1" smtClean="0"/>
              <a:t>c</a:t>
            </a:r>
            <a:r>
              <a:rPr lang="en-US" sz="1800" dirty="0" smtClean="0"/>
              <a:t> </a:t>
            </a:r>
            <a:r>
              <a:rPr lang="en-US" sz="1800" dirty="0"/>
              <a:t>signal </a:t>
            </a:r>
            <a:r>
              <a:rPr lang="en-US" sz="1800" dirty="0" smtClean="0"/>
              <a:t>with a </a:t>
            </a:r>
            <a:r>
              <a:rPr lang="en-US" sz="1800" dirty="0"/>
              <a:t>locked  payload is also defined in the </a:t>
            </a:r>
            <a:r>
              <a:rPr lang="en-US" sz="1800" dirty="0" smtClean="0"/>
              <a:t>standards 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“c” stands for </a:t>
            </a:r>
            <a:r>
              <a:rPr lang="en-US" sz="1600" dirty="0" smtClean="0"/>
              <a:t>concatenated</a:t>
            </a:r>
          </a:p>
          <a:p>
            <a:pPr lvl="1"/>
            <a:r>
              <a:rPr lang="en-US" sz="1600" b="1" dirty="0" smtClean="0"/>
              <a:t>N </a:t>
            </a:r>
            <a:r>
              <a:rPr lang="en-US" sz="1600" dirty="0" smtClean="0"/>
              <a:t> </a:t>
            </a:r>
            <a:r>
              <a:rPr lang="en-US" sz="1600" dirty="0"/>
              <a:t>is the number of STS-1 </a:t>
            </a:r>
            <a:r>
              <a:rPr lang="en-US" sz="1600" dirty="0" smtClean="0"/>
              <a:t>payloads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concatenated or </a:t>
            </a:r>
            <a:r>
              <a:rPr lang="en-US" sz="1800" dirty="0">
                <a:solidFill>
                  <a:srgbClr val="FF0000"/>
                </a:solidFill>
              </a:rPr>
              <a:t>locked</a:t>
            </a:r>
            <a:r>
              <a:rPr lang="en-US" sz="1800" dirty="0"/>
              <a:t> payload </a:t>
            </a:r>
            <a:r>
              <a:rPr lang="en-US" sz="1800" dirty="0" smtClean="0"/>
              <a:t>implies that </a:t>
            </a:r>
            <a:r>
              <a:rPr lang="en-US" sz="1800" dirty="0"/>
              <a:t>this signal cannot be </a:t>
            </a:r>
            <a:r>
              <a:rPr lang="en-US" sz="1800" dirty="0" err="1"/>
              <a:t>demultiplexed</a:t>
            </a:r>
            <a:r>
              <a:rPr lang="en-US" sz="1800" dirty="0"/>
              <a:t> into lower-speed </a:t>
            </a:r>
            <a:r>
              <a:rPr lang="en-US" sz="1800" dirty="0" smtClean="0"/>
              <a:t>streams</a:t>
            </a:r>
          </a:p>
          <a:p>
            <a:r>
              <a:rPr lang="en-US" sz="1800" dirty="0" smtClean="0"/>
              <a:t>Example: </a:t>
            </a:r>
            <a:r>
              <a:rPr lang="en-US" sz="1800" dirty="0"/>
              <a:t> 150 Mb/s client signal can be mapped into an STS-3c signal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73524"/>
            <a:ext cx="5941482" cy="3104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5751" y="420158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we use SONET to carry Gigabit Ethernet? </a:t>
            </a:r>
          </a:p>
        </p:txBody>
      </p:sp>
    </p:spTree>
    <p:extLst>
      <p:ext uri="{BB962C8B-B14F-4D97-AF65-F5344CB8AC3E}">
        <p14:creationId xmlns:p14="http://schemas.microsoft.com/office/powerpoint/2010/main" val="48949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0" i="0" u="none" strike="noStrike" baseline="0" dirty="0" smtClean="0">
                <a:latin typeface=""/>
              </a:rPr>
              <a:t>Virtual Concatenation (VCAT) allows noncontiguous</a:t>
            </a:r>
            <a:r>
              <a:rPr lang="en-US" sz="2400" b="0" i="0" u="none" strike="noStrike" dirty="0" smtClean="0">
                <a:latin typeface=""/>
              </a:rPr>
              <a:t> </a:t>
            </a:r>
            <a:r>
              <a:rPr lang="en-US" sz="2400" b="0" i="0" u="none" strike="noStrike" baseline="0" dirty="0" smtClean="0">
                <a:latin typeface=""/>
              </a:rPr>
              <a:t>payloads to be combined as a single connection </a:t>
            </a:r>
          </a:p>
          <a:p>
            <a:r>
              <a:rPr lang="en-US" sz="2400" b="0" i="0" u="none" strike="noStrike" baseline="0" dirty="0" smtClean="0">
                <a:latin typeface=""/>
              </a:rPr>
              <a:t>Such a grouping is referred</a:t>
            </a:r>
            <a:r>
              <a:rPr lang="en-US" sz="2400" b="0" i="0" u="none" strike="noStrike" dirty="0" smtClean="0">
                <a:latin typeface=""/>
              </a:rPr>
              <a:t> </a:t>
            </a:r>
            <a:r>
              <a:rPr lang="en-US" sz="2400" b="0" i="0" u="none" strike="noStrike" baseline="0" dirty="0" smtClean="0">
                <a:latin typeface=""/>
              </a:rPr>
              <a:t>to as a virtual concatenation group  (VCG)</a:t>
            </a:r>
          </a:p>
          <a:p>
            <a:r>
              <a:rPr lang="en-US" sz="2400" b="0" i="0" u="none" strike="noStrike" baseline="0" dirty="0" smtClean="0">
                <a:latin typeface=""/>
              </a:rPr>
              <a:t>The VCAT notation for SONET </a:t>
            </a:r>
          </a:p>
          <a:p>
            <a:pPr lvl="1"/>
            <a:r>
              <a:rPr lang="en-US" sz="2000" b="0" i="0" u="none" strike="noStrike" baseline="0" dirty="0" smtClean="0">
                <a:latin typeface=""/>
              </a:rPr>
              <a:t>STS-</a:t>
            </a:r>
            <a:r>
              <a:rPr lang="en-US" sz="2000" b="1" i="0" u="none" strike="noStrike" baseline="0" dirty="0" smtClean="0">
                <a:latin typeface=""/>
              </a:rPr>
              <a:t>N</a:t>
            </a:r>
            <a:r>
              <a:rPr lang="en-US" sz="2000" b="0" i="0" u="none" strike="noStrike" baseline="0" dirty="0" smtClean="0">
                <a:latin typeface=""/>
              </a:rPr>
              <a:t> -</a:t>
            </a:r>
            <a:r>
              <a:rPr lang="en-US" sz="2000" b="1" i="0" u="none" strike="noStrike" baseline="0" dirty="0" smtClean="0">
                <a:latin typeface=""/>
              </a:rPr>
              <a:t>M</a:t>
            </a:r>
            <a:r>
              <a:rPr lang="en-US" sz="2000" b="0" i="0" u="none" strike="noStrike" baseline="0" dirty="0" smtClean="0">
                <a:latin typeface=""/>
              </a:rPr>
              <a:t> v</a:t>
            </a:r>
          </a:p>
          <a:p>
            <a:pPr lvl="1"/>
            <a:r>
              <a:rPr lang="en-US" sz="2000" b="1" i="0" u="none" strike="noStrike" baseline="0" dirty="0" smtClean="0">
                <a:latin typeface=""/>
              </a:rPr>
              <a:t>N </a:t>
            </a:r>
            <a:r>
              <a:rPr lang="en-US" sz="2000" b="0" i="0" u="none" strike="noStrike" baseline="0" dirty="0" smtClean="0">
                <a:latin typeface=""/>
              </a:rPr>
              <a:t> is the size of a member</a:t>
            </a:r>
            <a:r>
              <a:rPr lang="en-US" sz="2000" b="0" i="0" u="none" strike="noStrike" dirty="0" smtClean="0">
                <a:latin typeface=""/>
              </a:rPr>
              <a:t> &amp; </a:t>
            </a:r>
            <a:r>
              <a:rPr lang="en-US" sz="2000" b="1" i="0" u="none" strike="noStrike" baseline="0" dirty="0" smtClean="0">
                <a:latin typeface=""/>
              </a:rPr>
              <a:t>M </a:t>
            </a:r>
            <a:r>
              <a:rPr lang="en-US" sz="2000" b="0" i="0" u="none" strike="noStrike" baseline="0" dirty="0" smtClean="0">
                <a:latin typeface=""/>
              </a:rPr>
              <a:t> is the number of members in a VCG</a:t>
            </a:r>
          </a:p>
          <a:p>
            <a:r>
              <a:rPr lang="en-US" sz="2400" dirty="0" smtClean="0">
                <a:latin typeface=""/>
              </a:rPr>
              <a:t>Example: How do we carry </a:t>
            </a:r>
            <a:r>
              <a:rPr lang="en-US" sz="2400" dirty="0" err="1" smtClean="0">
                <a:latin typeface=""/>
              </a:rPr>
              <a:t>GigabitE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969000" y="4953000"/>
            <a:ext cx="3058583" cy="1418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STS-3-7V (155 Mbps x 7) about 1.05 (excluding the overhead) – 5 percent overprovisioning!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9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SONET Layers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916" y="274638"/>
            <a:ext cx="4519083" cy="1650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2749" y="1961490"/>
            <a:ext cx="3049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TM: terminal multiplexer (end-to-end) connection</a:t>
            </a:r>
          </a:p>
          <a:p>
            <a:r>
              <a:rPr lang="en-US" sz="1100" dirty="0" smtClean="0"/>
              <a:t>ADM: Add/drop multiplexer 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0883"/>
          </a:xfrm>
        </p:spPr>
        <p:txBody>
          <a:bodyPr>
            <a:noAutofit/>
          </a:bodyPr>
          <a:lstStyle/>
          <a:p>
            <a:r>
              <a:rPr lang="en-US" sz="1600" dirty="0" smtClean="0"/>
              <a:t>SONET layer </a:t>
            </a:r>
            <a:r>
              <a:rPr lang="en-US" sz="1600" b="0" i="0" u="none" strike="noStrike" baseline="0" dirty="0" smtClean="0">
                <a:latin typeface=""/>
              </a:rPr>
              <a:t>consists of four </a:t>
            </a:r>
            <a:r>
              <a:rPr lang="en-US" sz="1600" b="0" i="0" u="none" strike="noStrike" baseline="0" dirty="0" err="1" smtClean="0">
                <a:latin typeface=""/>
              </a:rPr>
              <a:t>sublayers</a:t>
            </a:r>
            <a:endParaRPr lang="en-US" sz="1600" b="0" i="0" u="none" strike="noStrike" baseline="0" dirty="0" smtClean="0">
              <a:latin typeface=""/>
            </a:endParaRPr>
          </a:p>
          <a:p>
            <a:pPr lvl="1"/>
            <a:r>
              <a:rPr lang="en-US" sz="1600" b="0" i="0" u="none" strike="noStrike" baseline="0" dirty="0" smtClean="0">
                <a:latin typeface=""/>
              </a:rPr>
              <a:t>path, line, section,  and physical</a:t>
            </a:r>
            <a:r>
              <a:rPr lang="en-US" sz="1600" b="0" i="0" u="none" strike="noStrike" dirty="0" smtClean="0">
                <a:latin typeface=""/>
              </a:rPr>
              <a:t> </a:t>
            </a:r>
            <a:r>
              <a:rPr lang="en-US" sz="1600" b="0" i="0" u="none" strike="noStrike" baseline="0" dirty="0" smtClean="0">
                <a:latin typeface=""/>
              </a:rPr>
              <a:t>layers</a:t>
            </a:r>
          </a:p>
          <a:p>
            <a:r>
              <a:rPr lang="en-US" sz="1600" dirty="0" smtClean="0">
                <a:latin typeface=""/>
              </a:rPr>
              <a:t>Physical layer interfaces </a:t>
            </a:r>
          </a:p>
          <a:p>
            <a:pPr lvl="1"/>
            <a:r>
              <a:rPr lang="en-US" sz="1600" dirty="0" smtClean="0">
                <a:latin typeface=""/>
              </a:rPr>
              <a:t>Different rates </a:t>
            </a:r>
          </a:p>
          <a:p>
            <a:pPr lvl="1"/>
            <a:r>
              <a:rPr lang="en-US" sz="1600" dirty="0" smtClean="0">
                <a:latin typeface=""/>
              </a:rPr>
              <a:t>Electrical / optical </a:t>
            </a:r>
          </a:p>
          <a:p>
            <a:pPr lvl="1"/>
            <a:r>
              <a:rPr lang="en-US" sz="1600" dirty="0" smtClean="0">
                <a:latin typeface=""/>
              </a:rPr>
              <a:t>Distance (code): </a:t>
            </a:r>
          </a:p>
          <a:p>
            <a:pPr lvl="2"/>
            <a:r>
              <a:rPr lang="en-US" sz="1600" dirty="0" err="1" smtClean="0">
                <a:latin typeface=""/>
              </a:rPr>
              <a:t>Intraoffice</a:t>
            </a:r>
            <a:r>
              <a:rPr lang="en-US" sz="1600" dirty="0" smtClean="0">
                <a:latin typeface=""/>
              </a:rPr>
              <a:t> (short reach) – I </a:t>
            </a:r>
          </a:p>
          <a:p>
            <a:pPr lvl="2"/>
            <a:r>
              <a:rPr lang="en-US" sz="1600" dirty="0" smtClean="0">
                <a:latin typeface=""/>
              </a:rPr>
              <a:t>Short haul  15km/1310 or 40km/1550 - S</a:t>
            </a:r>
          </a:p>
          <a:p>
            <a:pPr lvl="2"/>
            <a:r>
              <a:rPr lang="en-US" sz="1600" dirty="0">
                <a:latin typeface=""/>
              </a:rPr>
              <a:t>Long haul </a:t>
            </a:r>
            <a:r>
              <a:rPr lang="en-US" sz="1600" dirty="0" smtClean="0">
                <a:latin typeface=""/>
              </a:rPr>
              <a:t>40km</a:t>
            </a:r>
            <a:r>
              <a:rPr lang="en-US" sz="1600" dirty="0">
                <a:latin typeface=""/>
              </a:rPr>
              <a:t>/1310 or </a:t>
            </a:r>
            <a:r>
              <a:rPr lang="en-US" sz="1600" dirty="0" smtClean="0">
                <a:latin typeface=""/>
              </a:rPr>
              <a:t>80km</a:t>
            </a:r>
            <a:r>
              <a:rPr lang="en-US" sz="1600" dirty="0">
                <a:latin typeface=""/>
              </a:rPr>
              <a:t>/</a:t>
            </a:r>
            <a:r>
              <a:rPr lang="en-US" sz="1600" dirty="0" smtClean="0">
                <a:latin typeface=""/>
              </a:rPr>
              <a:t>1550 (400-600 km with Amplifiers) - L</a:t>
            </a:r>
            <a:endParaRPr lang="en-US" sz="1600" dirty="0">
              <a:latin typeface=""/>
            </a:endParaRPr>
          </a:p>
          <a:p>
            <a:pPr lvl="2"/>
            <a:r>
              <a:rPr lang="en-US" sz="1600" dirty="0" smtClean="0">
                <a:latin typeface=""/>
              </a:rPr>
              <a:t>Very </a:t>
            </a:r>
            <a:r>
              <a:rPr lang="en-US" sz="1600" dirty="0">
                <a:latin typeface=""/>
              </a:rPr>
              <a:t>long haul </a:t>
            </a:r>
            <a:r>
              <a:rPr lang="en-US" sz="1600" dirty="0" smtClean="0">
                <a:latin typeface=""/>
              </a:rPr>
              <a:t>60km</a:t>
            </a:r>
            <a:r>
              <a:rPr lang="en-US" sz="1600" dirty="0">
                <a:latin typeface=""/>
              </a:rPr>
              <a:t>/1310 or </a:t>
            </a:r>
            <a:r>
              <a:rPr lang="en-US" sz="1600" dirty="0" smtClean="0">
                <a:latin typeface=""/>
              </a:rPr>
              <a:t>120km</a:t>
            </a:r>
            <a:r>
              <a:rPr lang="en-US" sz="1600" dirty="0">
                <a:latin typeface=""/>
              </a:rPr>
              <a:t>/</a:t>
            </a:r>
            <a:r>
              <a:rPr lang="en-US" sz="1600" dirty="0" smtClean="0">
                <a:latin typeface=""/>
              </a:rPr>
              <a:t>1550</a:t>
            </a:r>
          </a:p>
          <a:p>
            <a:pPr lvl="2"/>
            <a:r>
              <a:rPr lang="en-US" sz="1600" dirty="0" smtClean="0">
                <a:latin typeface=""/>
              </a:rPr>
              <a:t>ultra </a:t>
            </a:r>
            <a:r>
              <a:rPr lang="en-US" sz="1600" dirty="0">
                <a:latin typeface=""/>
              </a:rPr>
              <a:t>long haul </a:t>
            </a:r>
            <a:r>
              <a:rPr lang="en-US" sz="1600" dirty="0" smtClean="0">
                <a:latin typeface=""/>
              </a:rPr>
              <a:t>160km</a:t>
            </a:r>
            <a:endParaRPr lang="en-US" sz="1600" dirty="0">
              <a:latin typeface=""/>
            </a:endParaRPr>
          </a:p>
          <a:p>
            <a:r>
              <a:rPr lang="en-US" sz="1600" dirty="0" smtClean="0">
                <a:latin typeface=""/>
              </a:rPr>
              <a:t>Fiber type </a:t>
            </a:r>
          </a:p>
          <a:p>
            <a:pPr lvl="1"/>
            <a:r>
              <a:rPr lang="en-US" sz="1200" dirty="0" smtClean="0">
                <a:latin typeface=""/>
              </a:rPr>
              <a:t>Standard </a:t>
            </a:r>
            <a:r>
              <a:rPr lang="en-US" sz="1200" dirty="0">
                <a:latin typeface=""/>
              </a:rPr>
              <a:t>single-</a:t>
            </a:r>
            <a:r>
              <a:rPr lang="en-US" sz="1200" dirty="0" smtClean="0">
                <a:latin typeface=""/>
              </a:rPr>
              <a:t>mode fiber </a:t>
            </a:r>
            <a:r>
              <a:rPr lang="en-US" sz="1200" dirty="0">
                <a:latin typeface=""/>
              </a:rPr>
              <a:t>(G.652</a:t>
            </a:r>
            <a:r>
              <a:rPr lang="en-US" sz="1200" dirty="0" smtClean="0">
                <a:latin typeface=""/>
              </a:rPr>
              <a:t>) </a:t>
            </a:r>
          </a:p>
          <a:p>
            <a:pPr lvl="1"/>
            <a:r>
              <a:rPr lang="en-US" sz="1200" dirty="0">
                <a:latin typeface=""/>
              </a:rPr>
              <a:t>D</a:t>
            </a:r>
            <a:r>
              <a:rPr lang="en-US" sz="1200" dirty="0" smtClean="0">
                <a:latin typeface=""/>
              </a:rPr>
              <a:t>ispersion</a:t>
            </a:r>
            <a:r>
              <a:rPr lang="en-US" sz="1200" dirty="0">
                <a:latin typeface=""/>
              </a:rPr>
              <a:t>-shifted fiber (G.653</a:t>
            </a:r>
            <a:r>
              <a:rPr lang="en-US" sz="1200" dirty="0" smtClean="0">
                <a:latin typeface=""/>
              </a:rPr>
              <a:t>) </a:t>
            </a:r>
            <a:endParaRPr lang="en-US" sz="1200" dirty="0">
              <a:latin typeface=""/>
            </a:endParaRPr>
          </a:p>
          <a:p>
            <a:pPr lvl="1"/>
            <a:r>
              <a:rPr lang="en-US" sz="1200" dirty="0">
                <a:latin typeface=""/>
              </a:rPr>
              <a:t>N</a:t>
            </a:r>
            <a:r>
              <a:rPr lang="en-US" sz="1200" dirty="0" smtClean="0">
                <a:latin typeface=""/>
              </a:rPr>
              <a:t>onzero </a:t>
            </a:r>
            <a:r>
              <a:rPr lang="en-US" sz="1200" dirty="0">
                <a:latin typeface=""/>
              </a:rPr>
              <a:t>dispersion-shifted </a:t>
            </a:r>
            <a:r>
              <a:rPr lang="en-US" sz="1200" dirty="0" smtClean="0">
                <a:latin typeface=""/>
              </a:rPr>
              <a:t>fiber (</a:t>
            </a:r>
            <a:r>
              <a:rPr lang="en-US" sz="1200" dirty="0">
                <a:latin typeface=""/>
              </a:rPr>
              <a:t>G.655</a:t>
            </a:r>
            <a:r>
              <a:rPr lang="en-US" sz="1200" dirty="0" smtClean="0">
                <a:latin typeface=""/>
              </a:rPr>
              <a:t>) </a:t>
            </a:r>
          </a:p>
          <a:p>
            <a:r>
              <a:rPr lang="en-US" sz="1600" dirty="0" smtClean="0">
                <a:latin typeface=""/>
              </a:rPr>
              <a:t>The </a:t>
            </a:r>
            <a:r>
              <a:rPr lang="en-US" sz="1600" dirty="0">
                <a:latin typeface=""/>
              </a:rPr>
              <a:t>transmitter types </a:t>
            </a:r>
            <a:endParaRPr lang="en-US" sz="1600" dirty="0" smtClean="0">
              <a:latin typeface=""/>
            </a:endParaRPr>
          </a:p>
          <a:p>
            <a:pPr lvl="1"/>
            <a:r>
              <a:rPr lang="en-US" sz="1200" dirty="0" smtClean="0">
                <a:latin typeface=""/>
              </a:rPr>
              <a:t>LEDs </a:t>
            </a:r>
            <a:r>
              <a:rPr lang="en-US" sz="1200" dirty="0">
                <a:latin typeface=""/>
              </a:rPr>
              <a:t>or </a:t>
            </a:r>
            <a:r>
              <a:rPr lang="en-US" sz="1200" dirty="0" err="1">
                <a:latin typeface=""/>
              </a:rPr>
              <a:t>multilongitudinal</a:t>
            </a:r>
            <a:r>
              <a:rPr lang="en-US" sz="1200" dirty="0">
                <a:latin typeface=""/>
              </a:rPr>
              <a:t> mode (MLM</a:t>
            </a:r>
            <a:r>
              <a:rPr lang="en-US" sz="1200" dirty="0" smtClean="0">
                <a:latin typeface=""/>
              </a:rPr>
              <a:t>), </a:t>
            </a:r>
            <a:r>
              <a:rPr lang="en-US" sz="1600" dirty="0" smtClean="0">
                <a:latin typeface=""/>
              </a:rPr>
              <a:t>single</a:t>
            </a:r>
            <a:r>
              <a:rPr lang="en-US" sz="1600" dirty="0">
                <a:latin typeface=""/>
              </a:rPr>
              <a:t>-longitudinal mode (SLM) </a:t>
            </a:r>
            <a:r>
              <a:rPr lang="en-US" sz="1600" dirty="0" smtClean="0">
                <a:latin typeface=""/>
              </a:rPr>
              <a:t>distances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50" y="4660419"/>
            <a:ext cx="4868333" cy="1241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1" y="4229532"/>
            <a:ext cx="205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Different Physical Interfaces for SDH (similar for SONET)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0126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Layer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9018"/>
            <a:ext cx="7778750" cy="43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7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6546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Networks using optical fiber can be thought as client layers of optical layer</a:t>
            </a:r>
          </a:p>
          <a:p>
            <a:pPr lvl="1"/>
            <a:r>
              <a:rPr lang="en-US" sz="2000" dirty="0" smtClean="0"/>
              <a:t>Backbone </a:t>
            </a:r>
          </a:p>
          <a:p>
            <a:pPr lvl="1"/>
            <a:r>
              <a:rPr lang="en-US" sz="2000" dirty="0" smtClean="0"/>
              <a:t>Access</a:t>
            </a:r>
          </a:p>
          <a:p>
            <a:pPr lvl="1"/>
            <a:r>
              <a:rPr lang="en-US" sz="2000" dirty="0" smtClean="0"/>
              <a:t>Metro </a:t>
            </a:r>
          </a:p>
          <a:p>
            <a:r>
              <a:rPr lang="en-US" sz="2400" dirty="0" smtClean="0"/>
              <a:t>Backbone optical fiber client layers</a:t>
            </a:r>
          </a:p>
          <a:p>
            <a:pPr lvl="1"/>
            <a:r>
              <a:rPr lang="en-US" sz="2000" dirty="0" smtClean="0"/>
              <a:t>SONET / SDH </a:t>
            </a:r>
          </a:p>
          <a:p>
            <a:pPr lvl="1"/>
            <a:r>
              <a:rPr lang="en-US" sz="2000" dirty="0" smtClean="0"/>
              <a:t>Ethernet </a:t>
            </a:r>
          </a:p>
          <a:p>
            <a:pPr lvl="1"/>
            <a:r>
              <a:rPr lang="en-US" sz="2000" dirty="0" smtClean="0"/>
              <a:t>Optical Transport Network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355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54617"/>
          </a:xfrm>
        </p:spPr>
        <p:txBody>
          <a:bodyPr/>
          <a:lstStyle/>
          <a:p>
            <a:pPr algn="l"/>
            <a:r>
              <a:rPr lang="en-US" dirty="0" smtClean="0"/>
              <a:t>SONET Elements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117"/>
            <a:ext cx="9144000" cy="6436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6001" y="5731867"/>
            <a:ext cx="4150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TM: terminal multiplexer (end-to-end) connection</a:t>
            </a:r>
          </a:p>
          <a:p>
            <a:r>
              <a:rPr lang="en-US" sz="1100" dirty="0" smtClean="0"/>
              <a:t>ADM: Add/drop multiplexer </a:t>
            </a:r>
          </a:p>
          <a:p>
            <a:r>
              <a:rPr lang="en-US" sz="1100" dirty="0" smtClean="0"/>
              <a:t>DCS: Digital </a:t>
            </a:r>
            <a:r>
              <a:rPr lang="en-US" sz="1100" dirty="0" err="1" smtClean="0"/>
              <a:t>crossconnect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LTE: Line Terminating Element</a:t>
            </a:r>
          </a:p>
          <a:p>
            <a:r>
              <a:rPr lang="en-US" sz="1100" dirty="0" smtClean="0"/>
              <a:t>UPSR: Unidirectional path-switched rings </a:t>
            </a:r>
          </a:p>
          <a:p>
            <a:r>
              <a:rPr lang="en-US" sz="1100" dirty="0" smtClean="0"/>
              <a:t>BLSR: Bidirectional line-switched rings  (with 2 / 4 fibers)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65099" y="4548042"/>
            <a:ext cx="984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ADM</a:t>
            </a:r>
          </a:p>
          <a:p>
            <a:r>
              <a:rPr lang="en-US" sz="1000" dirty="0" smtClean="0"/>
              <a:t>Is connected to </a:t>
            </a:r>
          </a:p>
          <a:p>
            <a:r>
              <a:rPr lang="en-US" sz="1000" dirty="0" smtClean="0"/>
              <a:t>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1484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54617"/>
          </a:xfrm>
        </p:spPr>
        <p:txBody>
          <a:bodyPr/>
          <a:lstStyle/>
          <a:p>
            <a:pPr algn="l"/>
            <a:r>
              <a:rPr lang="en-US" dirty="0" smtClean="0"/>
              <a:t>SONET Elements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117"/>
            <a:ext cx="9144000" cy="6436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6001" y="5731867"/>
            <a:ext cx="4150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TM: terminal multiplexer (end-to-end) connection</a:t>
            </a:r>
          </a:p>
          <a:p>
            <a:r>
              <a:rPr lang="en-US" sz="1100" dirty="0" smtClean="0"/>
              <a:t>ADM: Add/drop multiplexer </a:t>
            </a:r>
          </a:p>
          <a:p>
            <a:r>
              <a:rPr lang="en-US" sz="1100" dirty="0" smtClean="0"/>
              <a:t>DCS: Digital </a:t>
            </a:r>
            <a:r>
              <a:rPr lang="en-US" sz="1100" dirty="0" err="1" smtClean="0"/>
              <a:t>crossconnect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LTE: Line Terminating Element</a:t>
            </a:r>
          </a:p>
          <a:p>
            <a:r>
              <a:rPr lang="en-US" sz="1100" dirty="0" smtClean="0"/>
              <a:t>UPSR: Unidirectional path-switched rings </a:t>
            </a:r>
          </a:p>
          <a:p>
            <a:r>
              <a:rPr lang="en-US" sz="1100" dirty="0" smtClean="0"/>
              <a:t>BLSR: Bidirectional line-switched rings  (with 2 / 4 fibers)</a:t>
            </a:r>
            <a:endParaRPr lang="en-US" sz="1100" dirty="0"/>
          </a:p>
        </p:txBody>
      </p:sp>
      <p:sp>
        <p:nvSpPr>
          <p:cNvPr id="6" name="Freeform 5"/>
          <p:cNvSpPr/>
          <p:nvPr/>
        </p:nvSpPr>
        <p:spPr>
          <a:xfrm>
            <a:off x="7548550" y="1352836"/>
            <a:ext cx="1172117" cy="1155414"/>
          </a:xfrm>
          <a:custGeom>
            <a:avLst/>
            <a:gdLst>
              <a:gd name="connsiteX0" fmla="*/ 1172117 w 1172117"/>
              <a:gd name="connsiteY0" fmla="*/ 1155414 h 1155414"/>
              <a:gd name="connsiteX1" fmla="*/ 928700 w 1172117"/>
              <a:gd name="connsiteY1" fmla="*/ 435747 h 1155414"/>
              <a:gd name="connsiteX2" fmla="*/ 60867 w 1172117"/>
              <a:gd name="connsiteY2" fmla="*/ 33581 h 1155414"/>
              <a:gd name="connsiteX3" fmla="*/ 71450 w 1172117"/>
              <a:gd name="connsiteY3" fmla="*/ 22997 h 115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117" h="1155414">
                <a:moveTo>
                  <a:pt x="1172117" y="1155414"/>
                </a:moveTo>
                <a:cubicBezTo>
                  <a:pt x="1143012" y="889066"/>
                  <a:pt x="1113908" y="622719"/>
                  <a:pt x="928700" y="435747"/>
                </a:cubicBezTo>
                <a:cubicBezTo>
                  <a:pt x="743492" y="248775"/>
                  <a:pt x="203742" y="102373"/>
                  <a:pt x="60867" y="33581"/>
                </a:cubicBezTo>
                <a:cubicBezTo>
                  <a:pt x="-82008" y="-35211"/>
                  <a:pt x="71450" y="22997"/>
                  <a:pt x="71450" y="22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493000" y="1227363"/>
            <a:ext cx="1451809" cy="2572054"/>
          </a:xfrm>
          <a:custGeom>
            <a:avLst/>
            <a:gdLst>
              <a:gd name="connsiteX0" fmla="*/ 0 w 1451809"/>
              <a:gd name="connsiteY0" fmla="*/ 2572054 h 2572054"/>
              <a:gd name="connsiteX1" fmla="*/ 1418167 w 1451809"/>
              <a:gd name="connsiteY1" fmla="*/ 1503137 h 2572054"/>
              <a:gd name="connsiteX2" fmla="*/ 931333 w 1451809"/>
              <a:gd name="connsiteY2" fmla="*/ 349554 h 2572054"/>
              <a:gd name="connsiteX3" fmla="*/ 84667 w 1451809"/>
              <a:gd name="connsiteY3" fmla="*/ 32054 h 2572054"/>
              <a:gd name="connsiteX4" fmla="*/ 84667 w 1451809"/>
              <a:gd name="connsiteY4" fmla="*/ 10887 h 257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809" h="2572054">
                <a:moveTo>
                  <a:pt x="0" y="2572054"/>
                </a:moveTo>
                <a:cubicBezTo>
                  <a:pt x="631472" y="2222804"/>
                  <a:pt x="1262945" y="1873554"/>
                  <a:pt x="1418167" y="1503137"/>
                </a:cubicBezTo>
                <a:cubicBezTo>
                  <a:pt x="1573389" y="1132720"/>
                  <a:pt x="1153583" y="594734"/>
                  <a:pt x="931333" y="349554"/>
                </a:cubicBezTo>
                <a:cubicBezTo>
                  <a:pt x="709083" y="104374"/>
                  <a:pt x="225778" y="88498"/>
                  <a:pt x="84667" y="32054"/>
                </a:cubicBezTo>
                <a:cubicBezTo>
                  <a:pt x="-56444" y="-24390"/>
                  <a:pt x="84667" y="10887"/>
                  <a:pt x="84667" y="108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>
            <a:off x="8371417" y="1352836"/>
            <a:ext cx="116416" cy="583914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1358" y="667783"/>
            <a:ext cx="204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Traffics with the same destinations are </a:t>
            </a:r>
            <a:r>
              <a:rPr lang="en-US" sz="900" dirty="0" smtClean="0">
                <a:solidFill>
                  <a:srgbClr val="FF0000"/>
                </a:solidFill>
              </a:rPr>
              <a:t>groomed</a:t>
            </a:r>
            <a:r>
              <a:rPr lang="en-US" sz="900" dirty="0" smtClean="0"/>
              <a:t> together</a:t>
            </a:r>
            <a:endParaRPr lang="en-US" sz="900" dirty="0"/>
          </a:p>
        </p:txBody>
      </p:sp>
      <p:sp>
        <p:nvSpPr>
          <p:cNvPr id="13" name="Freeform 12"/>
          <p:cNvSpPr/>
          <p:nvPr/>
        </p:nvSpPr>
        <p:spPr>
          <a:xfrm>
            <a:off x="3174439" y="2592917"/>
            <a:ext cx="1122394" cy="1672166"/>
          </a:xfrm>
          <a:custGeom>
            <a:avLst/>
            <a:gdLst>
              <a:gd name="connsiteX0" fmla="*/ 1122394 w 1122394"/>
              <a:gd name="connsiteY0" fmla="*/ 1090083 h 1672166"/>
              <a:gd name="connsiteX1" fmla="*/ 984811 w 1122394"/>
              <a:gd name="connsiteY1" fmla="*/ 1100666 h 1672166"/>
              <a:gd name="connsiteX2" fmla="*/ 910728 w 1122394"/>
              <a:gd name="connsiteY2" fmla="*/ 1121833 h 1672166"/>
              <a:gd name="connsiteX3" fmla="*/ 878978 w 1122394"/>
              <a:gd name="connsiteY3" fmla="*/ 1143000 h 1672166"/>
              <a:gd name="connsiteX4" fmla="*/ 847228 w 1122394"/>
              <a:gd name="connsiteY4" fmla="*/ 1153583 h 1672166"/>
              <a:gd name="connsiteX5" fmla="*/ 783728 w 1122394"/>
              <a:gd name="connsiteY5" fmla="*/ 1195916 h 1672166"/>
              <a:gd name="connsiteX6" fmla="*/ 762561 w 1122394"/>
              <a:gd name="connsiteY6" fmla="*/ 1227666 h 1672166"/>
              <a:gd name="connsiteX7" fmla="*/ 720228 w 1122394"/>
              <a:gd name="connsiteY7" fmla="*/ 1322916 h 1672166"/>
              <a:gd name="connsiteX8" fmla="*/ 709644 w 1122394"/>
              <a:gd name="connsiteY8" fmla="*/ 1365250 h 1672166"/>
              <a:gd name="connsiteX9" fmla="*/ 677894 w 1122394"/>
              <a:gd name="connsiteY9" fmla="*/ 1397000 h 1672166"/>
              <a:gd name="connsiteX10" fmla="*/ 624978 w 1122394"/>
              <a:gd name="connsiteY10" fmla="*/ 1449916 h 1672166"/>
              <a:gd name="connsiteX11" fmla="*/ 603811 w 1122394"/>
              <a:gd name="connsiteY11" fmla="*/ 1524000 h 1672166"/>
              <a:gd name="connsiteX12" fmla="*/ 582644 w 1122394"/>
              <a:gd name="connsiteY12" fmla="*/ 1555750 h 1672166"/>
              <a:gd name="connsiteX13" fmla="*/ 572061 w 1122394"/>
              <a:gd name="connsiteY13" fmla="*/ 1598083 h 1672166"/>
              <a:gd name="connsiteX14" fmla="*/ 476811 w 1122394"/>
              <a:gd name="connsiteY14" fmla="*/ 1651000 h 1672166"/>
              <a:gd name="connsiteX15" fmla="*/ 339228 w 1122394"/>
              <a:gd name="connsiteY15" fmla="*/ 1661583 h 1672166"/>
              <a:gd name="connsiteX16" fmla="*/ 32311 w 1122394"/>
              <a:gd name="connsiteY16" fmla="*/ 1672166 h 1672166"/>
              <a:gd name="connsiteX17" fmla="*/ 11144 w 1122394"/>
              <a:gd name="connsiteY17" fmla="*/ 1640416 h 1672166"/>
              <a:gd name="connsiteX18" fmla="*/ 11144 w 1122394"/>
              <a:gd name="connsiteY18" fmla="*/ 899583 h 1672166"/>
              <a:gd name="connsiteX19" fmla="*/ 74644 w 1122394"/>
              <a:gd name="connsiteY19" fmla="*/ 889000 h 1672166"/>
              <a:gd name="connsiteX20" fmla="*/ 106394 w 1122394"/>
              <a:gd name="connsiteY20" fmla="*/ 878416 h 1672166"/>
              <a:gd name="connsiteX21" fmla="*/ 148728 w 1122394"/>
              <a:gd name="connsiteY21" fmla="*/ 867833 h 1672166"/>
              <a:gd name="connsiteX22" fmla="*/ 180478 w 1122394"/>
              <a:gd name="connsiteY22" fmla="*/ 846666 h 1672166"/>
              <a:gd name="connsiteX23" fmla="*/ 233394 w 1122394"/>
              <a:gd name="connsiteY23" fmla="*/ 825500 h 1672166"/>
              <a:gd name="connsiteX24" fmla="*/ 318061 w 1122394"/>
              <a:gd name="connsiteY24" fmla="*/ 783166 h 1672166"/>
              <a:gd name="connsiteX25" fmla="*/ 349811 w 1122394"/>
              <a:gd name="connsiteY25" fmla="*/ 762000 h 1672166"/>
              <a:gd name="connsiteX26" fmla="*/ 392144 w 1122394"/>
              <a:gd name="connsiteY26" fmla="*/ 751416 h 1672166"/>
              <a:gd name="connsiteX27" fmla="*/ 423894 w 1122394"/>
              <a:gd name="connsiteY27" fmla="*/ 740833 h 1672166"/>
              <a:gd name="connsiteX28" fmla="*/ 519144 w 1122394"/>
              <a:gd name="connsiteY28" fmla="*/ 698500 h 1672166"/>
              <a:gd name="connsiteX29" fmla="*/ 550894 w 1122394"/>
              <a:gd name="connsiteY29" fmla="*/ 687916 h 1672166"/>
              <a:gd name="connsiteX30" fmla="*/ 593228 w 1122394"/>
              <a:gd name="connsiteY30" fmla="*/ 635000 h 1672166"/>
              <a:gd name="connsiteX31" fmla="*/ 656728 w 1122394"/>
              <a:gd name="connsiteY31" fmla="*/ 571500 h 1672166"/>
              <a:gd name="connsiteX32" fmla="*/ 688478 w 1122394"/>
              <a:gd name="connsiteY32" fmla="*/ 550333 h 1672166"/>
              <a:gd name="connsiteX33" fmla="*/ 699061 w 1122394"/>
              <a:gd name="connsiteY33" fmla="*/ 518583 h 1672166"/>
              <a:gd name="connsiteX34" fmla="*/ 794311 w 1122394"/>
              <a:gd name="connsiteY34" fmla="*/ 465666 h 1672166"/>
              <a:gd name="connsiteX35" fmla="*/ 815478 w 1122394"/>
              <a:gd name="connsiteY35" fmla="*/ 433916 h 1672166"/>
              <a:gd name="connsiteX36" fmla="*/ 847228 w 1122394"/>
              <a:gd name="connsiteY36" fmla="*/ 423333 h 1672166"/>
              <a:gd name="connsiteX37" fmla="*/ 878978 w 1122394"/>
              <a:gd name="connsiteY37" fmla="*/ 402166 h 1672166"/>
              <a:gd name="connsiteX38" fmla="*/ 910728 w 1122394"/>
              <a:gd name="connsiteY38" fmla="*/ 211666 h 1672166"/>
              <a:gd name="connsiteX39" fmla="*/ 931894 w 1122394"/>
              <a:gd name="connsiteY39" fmla="*/ 95250 h 1672166"/>
              <a:gd name="connsiteX40" fmla="*/ 953061 w 1122394"/>
              <a:gd name="connsiteY40" fmla="*/ 52916 h 1672166"/>
              <a:gd name="connsiteX41" fmla="*/ 974228 w 1122394"/>
              <a:gd name="connsiteY41" fmla="*/ 0 h 167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22394" h="1672166">
                <a:moveTo>
                  <a:pt x="1122394" y="1090083"/>
                </a:moveTo>
                <a:cubicBezTo>
                  <a:pt x="1076533" y="1093611"/>
                  <a:pt x="1030492" y="1095292"/>
                  <a:pt x="984811" y="1100666"/>
                </a:cubicBezTo>
                <a:cubicBezTo>
                  <a:pt x="964279" y="1103082"/>
                  <a:pt x="931256" y="1114991"/>
                  <a:pt x="910728" y="1121833"/>
                </a:cubicBezTo>
                <a:cubicBezTo>
                  <a:pt x="900145" y="1128889"/>
                  <a:pt x="890355" y="1137312"/>
                  <a:pt x="878978" y="1143000"/>
                </a:cubicBezTo>
                <a:cubicBezTo>
                  <a:pt x="869000" y="1147989"/>
                  <a:pt x="856980" y="1148165"/>
                  <a:pt x="847228" y="1153583"/>
                </a:cubicBezTo>
                <a:cubicBezTo>
                  <a:pt x="824990" y="1165937"/>
                  <a:pt x="783728" y="1195916"/>
                  <a:pt x="783728" y="1195916"/>
                </a:cubicBezTo>
                <a:cubicBezTo>
                  <a:pt x="776672" y="1206499"/>
                  <a:pt x="767727" y="1216043"/>
                  <a:pt x="762561" y="1227666"/>
                </a:cubicBezTo>
                <a:cubicBezTo>
                  <a:pt x="712180" y="1341021"/>
                  <a:pt x="768131" y="1251059"/>
                  <a:pt x="720228" y="1322916"/>
                </a:cubicBezTo>
                <a:cubicBezTo>
                  <a:pt x="716700" y="1337027"/>
                  <a:pt x="716861" y="1352621"/>
                  <a:pt x="709644" y="1365250"/>
                </a:cubicBezTo>
                <a:cubicBezTo>
                  <a:pt x="702218" y="1378245"/>
                  <a:pt x="687476" y="1385502"/>
                  <a:pt x="677894" y="1397000"/>
                </a:cubicBezTo>
                <a:cubicBezTo>
                  <a:pt x="633798" y="1449916"/>
                  <a:pt x="683186" y="1411112"/>
                  <a:pt x="624978" y="1449916"/>
                </a:cubicBezTo>
                <a:cubicBezTo>
                  <a:pt x="621588" y="1463475"/>
                  <a:pt x="611401" y="1508820"/>
                  <a:pt x="603811" y="1524000"/>
                </a:cubicBezTo>
                <a:cubicBezTo>
                  <a:pt x="598123" y="1535377"/>
                  <a:pt x="589700" y="1545167"/>
                  <a:pt x="582644" y="1555750"/>
                </a:cubicBezTo>
                <a:cubicBezTo>
                  <a:pt x="579116" y="1569861"/>
                  <a:pt x="581639" y="1587137"/>
                  <a:pt x="572061" y="1598083"/>
                </a:cubicBezTo>
                <a:cubicBezTo>
                  <a:pt x="559414" y="1612536"/>
                  <a:pt x="506323" y="1647311"/>
                  <a:pt x="476811" y="1651000"/>
                </a:cubicBezTo>
                <a:cubicBezTo>
                  <a:pt x="431170" y="1656705"/>
                  <a:pt x="385172" y="1659395"/>
                  <a:pt x="339228" y="1661583"/>
                </a:cubicBezTo>
                <a:cubicBezTo>
                  <a:pt x="236977" y="1666452"/>
                  <a:pt x="134617" y="1668638"/>
                  <a:pt x="32311" y="1672166"/>
                </a:cubicBezTo>
                <a:cubicBezTo>
                  <a:pt x="25255" y="1661583"/>
                  <a:pt x="12410" y="1653073"/>
                  <a:pt x="11144" y="1640416"/>
                </a:cubicBezTo>
                <a:cubicBezTo>
                  <a:pt x="-3839" y="1490584"/>
                  <a:pt x="-3590" y="992197"/>
                  <a:pt x="11144" y="899583"/>
                </a:cubicBezTo>
                <a:cubicBezTo>
                  <a:pt x="14515" y="878391"/>
                  <a:pt x="53477" y="892528"/>
                  <a:pt x="74644" y="889000"/>
                </a:cubicBezTo>
                <a:cubicBezTo>
                  <a:pt x="85227" y="885472"/>
                  <a:pt x="95667" y="881481"/>
                  <a:pt x="106394" y="878416"/>
                </a:cubicBezTo>
                <a:cubicBezTo>
                  <a:pt x="120380" y="874420"/>
                  <a:pt x="135358" y="873563"/>
                  <a:pt x="148728" y="867833"/>
                </a:cubicBezTo>
                <a:cubicBezTo>
                  <a:pt x="160419" y="862823"/>
                  <a:pt x="169101" y="852354"/>
                  <a:pt x="180478" y="846666"/>
                </a:cubicBezTo>
                <a:cubicBezTo>
                  <a:pt x="197470" y="838170"/>
                  <a:pt x="215755" y="832555"/>
                  <a:pt x="233394" y="825500"/>
                </a:cubicBezTo>
                <a:cubicBezTo>
                  <a:pt x="293610" y="765284"/>
                  <a:pt x="231543" y="815610"/>
                  <a:pt x="318061" y="783166"/>
                </a:cubicBezTo>
                <a:cubicBezTo>
                  <a:pt x="329971" y="778700"/>
                  <a:pt x="338120" y="767010"/>
                  <a:pt x="349811" y="762000"/>
                </a:cubicBezTo>
                <a:cubicBezTo>
                  <a:pt x="363180" y="756270"/>
                  <a:pt x="378158" y="755412"/>
                  <a:pt x="392144" y="751416"/>
                </a:cubicBezTo>
                <a:cubicBezTo>
                  <a:pt x="402871" y="748351"/>
                  <a:pt x="413311" y="744361"/>
                  <a:pt x="423894" y="740833"/>
                </a:cubicBezTo>
                <a:cubicBezTo>
                  <a:pt x="474210" y="707289"/>
                  <a:pt x="443575" y="723690"/>
                  <a:pt x="519144" y="698500"/>
                </a:cubicBezTo>
                <a:lnTo>
                  <a:pt x="550894" y="687916"/>
                </a:lnTo>
                <a:cubicBezTo>
                  <a:pt x="572376" y="601993"/>
                  <a:pt x="541396" y="675314"/>
                  <a:pt x="593228" y="635000"/>
                </a:cubicBezTo>
                <a:cubicBezTo>
                  <a:pt x="616857" y="616622"/>
                  <a:pt x="631821" y="588105"/>
                  <a:pt x="656728" y="571500"/>
                </a:cubicBezTo>
                <a:lnTo>
                  <a:pt x="688478" y="550333"/>
                </a:lnTo>
                <a:cubicBezTo>
                  <a:pt x="692006" y="539750"/>
                  <a:pt x="691173" y="526471"/>
                  <a:pt x="699061" y="518583"/>
                </a:cubicBezTo>
                <a:cubicBezTo>
                  <a:pt x="735450" y="482194"/>
                  <a:pt x="754387" y="478975"/>
                  <a:pt x="794311" y="465666"/>
                </a:cubicBezTo>
                <a:cubicBezTo>
                  <a:pt x="801367" y="455083"/>
                  <a:pt x="805546" y="441862"/>
                  <a:pt x="815478" y="433916"/>
                </a:cubicBezTo>
                <a:cubicBezTo>
                  <a:pt x="824189" y="426947"/>
                  <a:pt x="837250" y="428322"/>
                  <a:pt x="847228" y="423333"/>
                </a:cubicBezTo>
                <a:cubicBezTo>
                  <a:pt x="858605" y="417645"/>
                  <a:pt x="868395" y="409222"/>
                  <a:pt x="878978" y="402166"/>
                </a:cubicBezTo>
                <a:cubicBezTo>
                  <a:pt x="924152" y="311815"/>
                  <a:pt x="893167" y="387276"/>
                  <a:pt x="910728" y="211666"/>
                </a:cubicBezTo>
                <a:cubicBezTo>
                  <a:pt x="911490" y="204050"/>
                  <a:pt x="927814" y="107489"/>
                  <a:pt x="931894" y="95250"/>
                </a:cubicBezTo>
                <a:cubicBezTo>
                  <a:pt x="936883" y="80283"/>
                  <a:pt x="946846" y="67417"/>
                  <a:pt x="953061" y="52916"/>
                </a:cubicBezTo>
                <a:cubicBezTo>
                  <a:pt x="992280" y="-38595"/>
                  <a:pt x="940170" y="68109"/>
                  <a:pt x="97422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77333" y="3503083"/>
            <a:ext cx="2207951" cy="1735667"/>
          </a:xfrm>
          <a:custGeom>
            <a:avLst/>
            <a:gdLst>
              <a:gd name="connsiteX0" fmla="*/ 0 w 2207951"/>
              <a:gd name="connsiteY0" fmla="*/ 719667 h 1735667"/>
              <a:gd name="connsiteX1" fmla="*/ 21167 w 2207951"/>
              <a:gd name="connsiteY1" fmla="*/ 539750 h 1735667"/>
              <a:gd name="connsiteX2" fmla="*/ 42334 w 2207951"/>
              <a:gd name="connsiteY2" fmla="*/ 508000 h 1735667"/>
              <a:gd name="connsiteX3" fmla="*/ 52917 w 2207951"/>
              <a:gd name="connsiteY3" fmla="*/ 476250 h 1735667"/>
              <a:gd name="connsiteX4" fmla="*/ 74084 w 2207951"/>
              <a:gd name="connsiteY4" fmla="*/ 444500 h 1735667"/>
              <a:gd name="connsiteX5" fmla="*/ 95250 w 2207951"/>
              <a:gd name="connsiteY5" fmla="*/ 370417 h 1735667"/>
              <a:gd name="connsiteX6" fmla="*/ 169334 w 2207951"/>
              <a:gd name="connsiteY6" fmla="*/ 275167 h 1735667"/>
              <a:gd name="connsiteX7" fmla="*/ 211667 w 2207951"/>
              <a:gd name="connsiteY7" fmla="*/ 264584 h 1735667"/>
              <a:gd name="connsiteX8" fmla="*/ 296334 w 2207951"/>
              <a:gd name="connsiteY8" fmla="*/ 222250 h 1735667"/>
              <a:gd name="connsiteX9" fmla="*/ 359834 w 2207951"/>
              <a:gd name="connsiteY9" fmla="*/ 201084 h 1735667"/>
              <a:gd name="connsiteX10" fmla="*/ 391584 w 2207951"/>
              <a:gd name="connsiteY10" fmla="*/ 190500 h 1735667"/>
              <a:gd name="connsiteX11" fmla="*/ 412750 w 2207951"/>
              <a:gd name="connsiteY11" fmla="*/ 158750 h 1735667"/>
              <a:gd name="connsiteX12" fmla="*/ 476250 w 2207951"/>
              <a:gd name="connsiteY12" fmla="*/ 137584 h 1735667"/>
              <a:gd name="connsiteX13" fmla="*/ 539750 w 2207951"/>
              <a:gd name="connsiteY13" fmla="*/ 105834 h 1735667"/>
              <a:gd name="connsiteX14" fmla="*/ 571500 w 2207951"/>
              <a:gd name="connsiteY14" fmla="*/ 84667 h 1735667"/>
              <a:gd name="connsiteX15" fmla="*/ 582084 w 2207951"/>
              <a:gd name="connsiteY15" fmla="*/ 42334 h 1735667"/>
              <a:gd name="connsiteX16" fmla="*/ 613834 w 2207951"/>
              <a:gd name="connsiteY16" fmla="*/ 31750 h 1735667"/>
              <a:gd name="connsiteX17" fmla="*/ 656167 w 2207951"/>
              <a:gd name="connsiteY17" fmla="*/ 21167 h 1735667"/>
              <a:gd name="connsiteX18" fmla="*/ 719667 w 2207951"/>
              <a:gd name="connsiteY18" fmla="*/ 0 h 1735667"/>
              <a:gd name="connsiteX19" fmla="*/ 1068917 w 2207951"/>
              <a:gd name="connsiteY19" fmla="*/ 21167 h 1735667"/>
              <a:gd name="connsiteX20" fmla="*/ 1100667 w 2207951"/>
              <a:gd name="connsiteY20" fmla="*/ 31750 h 1735667"/>
              <a:gd name="connsiteX21" fmla="*/ 1132417 w 2207951"/>
              <a:gd name="connsiteY21" fmla="*/ 52917 h 1735667"/>
              <a:gd name="connsiteX22" fmla="*/ 1227667 w 2207951"/>
              <a:gd name="connsiteY22" fmla="*/ 84667 h 1735667"/>
              <a:gd name="connsiteX23" fmla="*/ 1291167 w 2207951"/>
              <a:gd name="connsiteY23" fmla="*/ 105834 h 1735667"/>
              <a:gd name="connsiteX24" fmla="*/ 1354667 w 2207951"/>
              <a:gd name="connsiteY24" fmla="*/ 148167 h 1735667"/>
              <a:gd name="connsiteX25" fmla="*/ 1386417 w 2207951"/>
              <a:gd name="connsiteY25" fmla="*/ 169334 h 1735667"/>
              <a:gd name="connsiteX26" fmla="*/ 1471084 w 2207951"/>
              <a:gd name="connsiteY26" fmla="*/ 264584 h 1735667"/>
              <a:gd name="connsiteX27" fmla="*/ 1502834 w 2207951"/>
              <a:gd name="connsiteY27" fmla="*/ 328084 h 1735667"/>
              <a:gd name="connsiteX28" fmla="*/ 1534584 w 2207951"/>
              <a:gd name="connsiteY28" fmla="*/ 349250 h 1735667"/>
              <a:gd name="connsiteX29" fmla="*/ 1555750 w 2207951"/>
              <a:gd name="connsiteY29" fmla="*/ 381000 h 1735667"/>
              <a:gd name="connsiteX30" fmla="*/ 1619250 w 2207951"/>
              <a:gd name="connsiteY30" fmla="*/ 402167 h 1735667"/>
              <a:gd name="connsiteX31" fmla="*/ 1672167 w 2207951"/>
              <a:gd name="connsiteY31" fmla="*/ 455084 h 1735667"/>
              <a:gd name="connsiteX32" fmla="*/ 1703917 w 2207951"/>
              <a:gd name="connsiteY32" fmla="*/ 497417 h 1735667"/>
              <a:gd name="connsiteX33" fmla="*/ 1725084 w 2207951"/>
              <a:gd name="connsiteY33" fmla="*/ 592667 h 1735667"/>
              <a:gd name="connsiteX34" fmla="*/ 1746250 w 2207951"/>
              <a:gd name="connsiteY34" fmla="*/ 656167 h 1735667"/>
              <a:gd name="connsiteX35" fmla="*/ 1767417 w 2207951"/>
              <a:gd name="connsiteY35" fmla="*/ 687917 h 1735667"/>
              <a:gd name="connsiteX36" fmla="*/ 1809750 w 2207951"/>
              <a:gd name="connsiteY36" fmla="*/ 709084 h 1735667"/>
              <a:gd name="connsiteX37" fmla="*/ 1841500 w 2207951"/>
              <a:gd name="connsiteY37" fmla="*/ 730250 h 1735667"/>
              <a:gd name="connsiteX38" fmla="*/ 1883834 w 2207951"/>
              <a:gd name="connsiteY38" fmla="*/ 762000 h 1735667"/>
              <a:gd name="connsiteX39" fmla="*/ 1915584 w 2207951"/>
              <a:gd name="connsiteY39" fmla="*/ 793750 h 1735667"/>
              <a:gd name="connsiteX40" fmla="*/ 2032000 w 2207951"/>
              <a:gd name="connsiteY40" fmla="*/ 814917 h 1735667"/>
              <a:gd name="connsiteX41" fmla="*/ 2116667 w 2207951"/>
              <a:gd name="connsiteY41" fmla="*/ 836084 h 1735667"/>
              <a:gd name="connsiteX42" fmla="*/ 2127250 w 2207951"/>
              <a:gd name="connsiteY42" fmla="*/ 867834 h 1735667"/>
              <a:gd name="connsiteX43" fmla="*/ 2201334 w 2207951"/>
              <a:gd name="connsiteY43" fmla="*/ 910167 h 1735667"/>
              <a:gd name="connsiteX44" fmla="*/ 2190750 w 2207951"/>
              <a:gd name="connsiteY44" fmla="*/ 1026584 h 1735667"/>
              <a:gd name="connsiteX45" fmla="*/ 1968500 w 2207951"/>
              <a:gd name="connsiteY45" fmla="*/ 1047750 h 1735667"/>
              <a:gd name="connsiteX46" fmla="*/ 1936750 w 2207951"/>
              <a:gd name="connsiteY46" fmla="*/ 1068917 h 1735667"/>
              <a:gd name="connsiteX47" fmla="*/ 1915584 w 2207951"/>
              <a:gd name="connsiteY47" fmla="*/ 1143000 h 1735667"/>
              <a:gd name="connsiteX48" fmla="*/ 1894417 w 2207951"/>
              <a:gd name="connsiteY48" fmla="*/ 1174750 h 1735667"/>
              <a:gd name="connsiteX49" fmla="*/ 1852084 w 2207951"/>
              <a:gd name="connsiteY49" fmla="*/ 1238250 h 1735667"/>
              <a:gd name="connsiteX50" fmla="*/ 1841500 w 2207951"/>
              <a:gd name="connsiteY50" fmla="*/ 1270000 h 1735667"/>
              <a:gd name="connsiteX51" fmla="*/ 1799167 w 2207951"/>
              <a:gd name="connsiteY51" fmla="*/ 1333500 h 1735667"/>
              <a:gd name="connsiteX52" fmla="*/ 1778000 w 2207951"/>
              <a:gd name="connsiteY52" fmla="*/ 1365250 h 1735667"/>
              <a:gd name="connsiteX53" fmla="*/ 1746250 w 2207951"/>
              <a:gd name="connsiteY53" fmla="*/ 1439334 h 1735667"/>
              <a:gd name="connsiteX54" fmla="*/ 1735667 w 2207951"/>
              <a:gd name="connsiteY54" fmla="*/ 1471084 h 1735667"/>
              <a:gd name="connsiteX55" fmla="*/ 1703917 w 2207951"/>
              <a:gd name="connsiteY55" fmla="*/ 1492250 h 1735667"/>
              <a:gd name="connsiteX56" fmla="*/ 1682750 w 2207951"/>
              <a:gd name="connsiteY56" fmla="*/ 1524000 h 1735667"/>
              <a:gd name="connsiteX57" fmla="*/ 1672167 w 2207951"/>
              <a:gd name="connsiteY57" fmla="*/ 1555750 h 1735667"/>
              <a:gd name="connsiteX58" fmla="*/ 1629834 w 2207951"/>
              <a:gd name="connsiteY58" fmla="*/ 1576917 h 1735667"/>
              <a:gd name="connsiteX59" fmla="*/ 1566334 w 2207951"/>
              <a:gd name="connsiteY59" fmla="*/ 1608667 h 1735667"/>
              <a:gd name="connsiteX60" fmla="*/ 1524000 w 2207951"/>
              <a:gd name="connsiteY60" fmla="*/ 1629834 h 1735667"/>
              <a:gd name="connsiteX61" fmla="*/ 1460500 w 2207951"/>
              <a:gd name="connsiteY61" fmla="*/ 1672167 h 1735667"/>
              <a:gd name="connsiteX62" fmla="*/ 1386417 w 2207951"/>
              <a:gd name="connsiteY62" fmla="*/ 1725084 h 1735667"/>
              <a:gd name="connsiteX63" fmla="*/ 1354667 w 2207951"/>
              <a:gd name="connsiteY63" fmla="*/ 1735667 h 1735667"/>
              <a:gd name="connsiteX64" fmla="*/ 1068917 w 2207951"/>
              <a:gd name="connsiteY64" fmla="*/ 1725084 h 17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207951" h="1735667">
                <a:moveTo>
                  <a:pt x="0" y="719667"/>
                </a:moveTo>
                <a:cubicBezTo>
                  <a:pt x="957" y="707229"/>
                  <a:pt x="2826" y="582546"/>
                  <a:pt x="21167" y="539750"/>
                </a:cubicBezTo>
                <a:cubicBezTo>
                  <a:pt x="26177" y="528059"/>
                  <a:pt x="35278" y="518583"/>
                  <a:pt x="42334" y="508000"/>
                </a:cubicBezTo>
                <a:cubicBezTo>
                  <a:pt x="45862" y="497417"/>
                  <a:pt x="47928" y="486228"/>
                  <a:pt x="52917" y="476250"/>
                </a:cubicBezTo>
                <a:cubicBezTo>
                  <a:pt x="58605" y="464873"/>
                  <a:pt x="69073" y="456191"/>
                  <a:pt x="74084" y="444500"/>
                </a:cubicBezTo>
                <a:cubicBezTo>
                  <a:pt x="84359" y="420526"/>
                  <a:pt x="82379" y="393584"/>
                  <a:pt x="95250" y="370417"/>
                </a:cubicBezTo>
                <a:cubicBezTo>
                  <a:pt x="104030" y="354613"/>
                  <a:pt x="144222" y="289517"/>
                  <a:pt x="169334" y="275167"/>
                </a:cubicBezTo>
                <a:cubicBezTo>
                  <a:pt x="181963" y="267951"/>
                  <a:pt x="197556" y="268112"/>
                  <a:pt x="211667" y="264584"/>
                </a:cubicBezTo>
                <a:cubicBezTo>
                  <a:pt x="239889" y="250473"/>
                  <a:pt x="266400" y="232228"/>
                  <a:pt x="296334" y="222250"/>
                </a:cubicBezTo>
                <a:lnTo>
                  <a:pt x="359834" y="201084"/>
                </a:lnTo>
                <a:lnTo>
                  <a:pt x="391584" y="190500"/>
                </a:lnTo>
                <a:cubicBezTo>
                  <a:pt x="398639" y="179917"/>
                  <a:pt x="401964" y="165491"/>
                  <a:pt x="412750" y="158750"/>
                </a:cubicBezTo>
                <a:cubicBezTo>
                  <a:pt x="431670" y="146925"/>
                  <a:pt x="476250" y="137584"/>
                  <a:pt x="476250" y="137584"/>
                </a:cubicBezTo>
                <a:cubicBezTo>
                  <a:pt x="567242" y="76922"/>
                  <a:pt x="452116" y="149651"/>
                  <a:pt x="539750" y="105834"/>
                </a:cubicBezTo>
                <a:cubicBezTo>
                  <a:pt x="551127" y="100146"/>
                  <a:pt x="560917" y="91723"/>
                  <a:pt x="571500" y="84667"/>
                </a:cubicBezTo>
                <a:cubicBezTo>
                  <a:pt x="575028" y="70556"/>
                  <a:pt x="572998" y="53692"/>
                  <a:pt x="582084" y="42334"/>
                </a:cubicBezTo>
                <a:cubicBezTo>
                  <a:pt x="589053" y="33623"/>
                  <a:pt x="603107" y="34815"/>
                  <a:pt x="613834" y="31750"/>
                </a:cubicBezTo>
                <a:cubicBezTo>
                  <a:pt x="627820" y="27754"/>
                  <a:pt x="642235" y="25347"/>
                  <a:pt x="656167" y="21167"/>
                </a:cubicBezTo>
                <a:cubicBezTo>
                  <a:pt x="677538" y="14756"/>
                  <a:pt x="719667" y="0"/>
                  <a:pt x="719667" y="0"/>
                </a:cubicBezTo>
                <a:cubicBezTo>
                  <a:pt x="816956" y="3604"/>
                  <a:pt x="958655" y="-3335"/>
                  <a:pt x="1068917" y="21167"/>
                </a:cubicBezTo>
                <a:cubicBezTo>
                  <a:pt x="1079807" y="23587"/>
                  <a:pt x="1090084" y="28222"/>
                  <a:pt x="1100667" y="31750"/>
                </a:cubicBezTo>
                <a:cubicBezTo>
                  <a:pt x="1111250" y="38806"/>
                  <a:pt x="1120794" y="47751"/>
                  <a:pt x="1132417" y="52917"/>
                </a:cubicBezTo>
                <a:cubicBezTo>
                  <a:pt x="1132427" y="52922"/>
                  <a:pt x="1211786" y="79374"/>
                  <a:pt x="1227667" y="84667"/>
                </a:cubicBezTo>
                <a:cubicBezTo>
                  <a:pt x="1227672" y="84669"/>
                  <a:pt x="1291163" y="105831"/>
                  <a:pt x="1291167" y="105834"/>
                </a:cubicBezTo>
                <a:lnTo>
                  <a:pt x="1354667" y="148167"/>
                </a:lnTo>
                <a:cubicBezTo>
                  <a:pt x="1365250" y="155223"/>
                  <a:pt x="1377423" y="160340"/>
                  <a:pt x="1386417" y="169334"/>
                </a:cubicBezTo>
                <a:cubicBezTo>
                  <a:pt x="1458911" y="241828"/>
                  <a:pt x="1433312" y="207927"/>
                  <a:pt x="1471084" y="264584"/>
                </a:cubicBezTo>
                <a:cubicBezTo>
                  <a:pt x="1479692" y="290408"/>
                  <a:pt x="1482317" y="307568"/>
                  <a:pt x="1502834" y="328084"/>
                </a:cubicBezTo>
                <a:cubicBezTo>
                  <a:pt x="1511828" y="337078"/>
                  <a:pt x="1524001" y="342195"/>
                  <a:pt x="1534584" y="349250"/>
                </a:cubicBezTo>
                <a:cubicBezTo>
                  <a:pt x="1541639" y="359833"/>
                  <a:pt x="1544964" y="374259"/>
                  <a:pt x="1555750" y="381000"/>
                </a:cubicBezTo>
                <a:cubicBezTo>
                  <a:pt x="1574670" y="392825"/>
                  <a:pt x="1619250" y="402167"/>
                  <a:pt x="1619250" y="402167"/>
                </a:cubicBezTo>
                <a:cubicBezTo>
                  <a:pt x="1675695" y="486834"/>
                  <a:pt x="1601611" y="384528"/>
                  <a:pt x="1672167" y="455084"/>
                </a:cubicBezTo>
                <a:cubicBezTo>
                  <a:pt x="1684640" y="467557"/>
                  <a:pt x="1693334" y="483306"/>
                  <a:pt x="1703917" y="497417"/>
                </a:cubicBezTo>
                <a:cubicBezTo>
                  <a:pt x="1734196" y="588257"/>
                  <a:pt x="1687832" y="443659"/>
                  <a:pt x="1725084" y="592667"/>
                </a:cubicBezTo>
                <a:cubicBezTo>
                  <a:pt x="1730495" y="614312"/>
                  <a:pt x="1733874" y="637603"/>
                  <a:pt x="1746250" y="656167"/>
                </a:cubicBezTo>
                <a:cubicBezTo>
                  <a:pt x="1753306" y="666750"/>
                  <a:pt x="1757646" y="679774"/>
                  <a:pt x="1767417" y="687917"/>
                </a:cubicBezTo>
                <a:cubicBezTo>
                  <a:pt x="1779537" y="698017"/>
                  <a:pt x="1796052" y="701257"/>
                  <a:pt x="1809750" y="709084"/>
                </a:cubicBezTo>
                <a:cubicBezTo>
                  <a:pt x="1820794" y="715395"/>
                  <a:pt x="1831150" y="722857"/>
                  <a:pt x="1841500" y="730250"/>
                </a:cubicBezTo>
                <a:cubicBezTo>
                  <a:pt x="1855854" y="740502"/>
                  <a:pt x="1870441" y="750521"/>
                  <a:pt x="1883834" y="762000"/>
                </a:cubicBezTo>
                <a:cubicBezTo>
                  <a:pt x="1895198" y="771740"/>
                  <a:pt x="1902589" y="786324"/>
                  <a:pt x="1915584" y="793750"/>
                </a:cubicBezTo>
                <a:cubicBezTo>
                  <a:pt x="1932320" y="803314"/>
                  <a:pt x="2028919" y="814404"/>
                  <a:pt x="2032000" y="814917"/>
                </a:cubicBezTo>
                <a:cubicBezTo>
                  <a:pt x="2083088" y="823431"/>
                  <a:pt x="2075771" y="822451"/>
                  <a:pt x="2116667" y="836084"/>
                </a:cubicBezTo>
                <a:cubicBezTo>
                  <a:pt x="2120195" y="846667"/>
                  <a:pt x="2120281" y="859123"/>
                  <a:pt x="2127250" y="867834"/>
                </a:cubicBezTo>
                <a:cubicBezTo>
                  <a:pt x="2137222" y="880298"/>
                  <a:pt x="2190920" y="904960"/>
                  <a:pt x="2201334" y="910167"/>
                </a:cubicBezTo>
                <a:cubicBezTo>
                  <a:pt x="2197806" y="948973"/>
                  <a:pt x="2224297" y="1006761"/>
                  <a:pt x="2190750" y="1026584"/>
                </a:cubicBezTo>
                <a:cubicBezTo>
                  <a:pt x="2126681" y="1064443"/>
                  <a:pt x="1968500" y="1047750"/>
                  <a:pt x="1968500" y="1047750"/>
                </a:cubicBezTo>
                <a:cubicBezTo>
                  <a:pt x="1957917" y="1054806"/>
                  <a:pt x="1944696" y="1058985"/>
                  <a:pt x="1936750" y="1068917"/>
                </a:cubicBezTo>
                <a:cubicBezTo>
                  <a:pt x="1930413" y="1076838"/>
                  <a:pt x="1917339" y="1138905"/>
                  <a:pt x="1915584" y="1143000"/>
                </a:cubicBezTo>
                <a:cubicBezTo>
                  <a:pt x="1910573" y="1154691"/>
                  <a:pt x="1901473" y="1164167"/>
                  <a:pt x="1894417" y="1174750"/>
                </a:cubicBezTo>
                <a:cubicBezTo>
                  <a:pt x="1869254" y="1250241"/>
                  <a:pt x="1904933" y="1158977"/>
                  <a:pt x="1852084" y="1238250"/>
                </a:cubicBezTo>
                <a:cubicBezTo>
                  <a:pt x="1845896" y="1247532"/>
                  <a:pt x="1846918" y="1260248"/>
                  <a:pt x="1841500" y="1270000"/>
                </a:cubicBezTo>
                <a:cubicBezTo>
                  <a:pt x="1829146" y="1292238"/>
                  <a:pt x="1813278" y="1312333"/>
                  <a:pt x="1799167" y="1333500"/>
                </a:cubicBezTo>
                <a:lnTo>
                  <a:pt x="1778000" y="1365250"/>
                </a:lnTo>
                <a:cubicBezTo>
                  <a:pt x="1755974" y="1453356"/>
                  <a:pt x="1782794" y="1366246"/>
                  <a:pt x="1746250" y="1439334"/>
                </a:cubicBezTo>
                <a:cubicBezTo>
                  <a:pt x="1741261" y="1449312"/>
                  <a:pt x="1742636" y="1462373"/>
                  <a:pt x="1735667" y="1471084"/>
                </a:cubicBezTo>
                <a:cubicBezTo>
                  <a:pt x="1727721" y="1481016"/>
                  <a:pt x="1714500" y="1485195"/>
                  <a:pt x="1703917" y="1492250"/>
                </a:cubicBezTo>
                <a:cubicBezTo>
                  <a:pt x="1696861" y="1502833"/>
                  <a:pt x="1688438" y="1512623"/>
                  <a:pt x="1682750" y="1524000"/>
                </a:cubicBezTo>
                <a:cubicBezTo>
                  <a:pt x="1677761" y="1533978"/>
                  <a:pt x="1680055" y="1547862"/>
                  <a:pt x="1672167" y="1555750"/>
                </a:cubicBezTo>
                <a:cubicBezTo>
                  <a:pt x="1661011" y="1566906"/>
                  <a:pt x="1643532" y="1569089"/>
                  <a:pt x="1629834" y="1576917"/>
                </a:cubicBezTo>
                <a:cubicBezTo>
                  <a:pt x="1528145" y="1635026"/>
                  <a:pt x="1663350" y="1567089"/>
                  <a:pt x="1566334" y="1608667"/>
                </a:cubicBezTo>
                <a:cubicBezTo>
                  <a:pt x="1551833" y="1614882"/>
                  <a:pt x="1537529" y="1621717"/>
                  <a:pt x="1524000" y="1629834"/>
                </a:cubicBezTo>
                <a:cubicBezTo>
                  <a:pt x="1502186" y="1642922"/>
                  <a:pt x="1460500" y="1672167"/>
                  <a:pt x="1460500" y="1672167"/>
                </a:cubicBezTo>
                <a:cubicBezTo>
                  <a:pt x="1442862" y="1725084"/>
                  <a:pt x="1460500" y="1700390"/>
                  <a:pt x="1386417" y="1725084"/>
                </a:cubicBezTo>
                <a:lnTo>
                  <a:pt x="1354667" y="1735667"/>
                </a:lnTo>
                <a:cubicBezTo>
                  <a:pt x="1125401" y="1723601"/>
                  <a:pt x="1220704" y="1725084"/>
                  <a:pt x="1068917" y="1725084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1667" y="3084667"/>
            <a:ext cx="15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Unidirectional </a:t>
            </a:r>
          </a:p>
          <a:p>
            <a:r>
              <a:rPr lang="en-US" dirty="0" smtClean="0"/>
              <a:t>Ring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5099" y="4548042"/>
            <a:ext cx="984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ADM</a:t>
            </a:r>
          </a:p>
          <a:p>
            <a:r>
              <a:rPr lang="en-US" sz="1000" dirty="0" smtClean="0"/>
              <a:t>Is connected to </a:t>
            </a:r>
          </a:p>
          <a:p>
            <a:r>
              <a:rPr lang="en-US" sz="1000" dirty="0" smtClean="0"/>
              <a:t>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4155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IP/SONET over WDM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00" y="1258888"/>
            <a:ext cx="7369717" cy="46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Frame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STS-1 frame is 125 </a:t>
            </a:r>
            <a:r>
              <a:rPr lang="en-US" dirty="0" err="1" smtClean="0"/>
              <a:t>usec</a:t>
            </a:r>
            <a:r>
              <a:rPr lang="en-US" dirty="0" smtClean="0"/>
              <a:t> (1/8000 sec/frame)</a:t>
            </a:r>
          </a:p>
          <a:p>
            <a:r>
              <a:rPr lang="en-US" dirty="0" smtClean="0"/>
              <a:t>There are 810 bytes per frame </a:t>
            </a:r>
          </a:p>
          <a:p>
            <a:pPr lvl="1"/>
            <a:r>
              <a:rPr lang="en-US" dirty="0" smtClean="0"/>
              <a:t>Transmission row-by-row, left-to-right, MSB first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2" y="3640666"/>
            <a:ext cx="4310871" cy="2931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665322"/>
            <a:ext cx="4114800" cy="29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69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Frame </a:t>
            </a:r>
            <a:br>
              <a:rPr lang="en-US" sz="2400" dirty="0" smtClean="0"/>
            </a:br>
            <a:r>
              <a:rPr lang="en-US" sz="2400" dirty="0" smtClean="0"/>
              <a:t>Structure</a:t>
            </a:r>
            <a:br>
              <a:rPr lang="en-US" sz="2400" dirty="0" smtClean="0"/>
            </a:br>
            <a:r>
              <a:rPr lang="en-US" sz="2400" dirty="0" smtClean="0"/>
              <a:t> - Overhead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69" y="0"/>
            <a:ext cx="6431631" cy="66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43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Use of Pointers – </a:t>
            </a:r>
            <a:br>
              <a:rPr lang="en-US" dirty="0" smtClean="0"/>
            </a:br>
            <a:r>
              <a:rPr lang="en-US" dirty="0" smtClean="0"/>
              <a:t>Pointer H2 Line Overhead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34" y="1417638"/>
            <a:ext cx="6180666" cy="51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72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1133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A/A2: </a:t>
            </a:r>
            <a:r>
              <a:rPr lang="en-US" sz="1600" dirty="0" smtClean="0">
                <a:latin typeface=""/>
              </a:rPr>
              <a:t> </a:t>
            </a:r>
            <a:r>
              <a:rPr lang="en-US" sz="1600" dirty="0">
                <a:latin typeface=""/>
              </a:rPr>
              <a:t>Network elements use </a:t>
            </a:r>
            <a:r>
              <a:rPr lang="en-US" sz="1600" dirty="0" smtClean="0">
                <a:latin typeface=""/>
              </a:rPr>
              <a:t>these bytes </a:t>
            </a:r>
            <a:r>
              <a:rPr lang="en-US" sz="1600" dirty="0">
                <a:latin typeface=""/>
              </a:rPr>
              <a:t>to determine the start of a new </a:t>
            </a:r>
            <a:r>
              <a:rPr lang="en-US" sz="1600" dirty="0" smtClean="0">
                <a:latin typeface=""/>
              </a:rPr>
              <a:t>frame</a:t>
            </a:r>
          </a:p>
          <a:p>
            <a:r>
              <a:rPr lang="en-US" sz="1600" dirty="0" smtClean="0">
                <a:latin typeface=""/>
              </a:rPr>
              <a:t>G1 is Yellow alarm to upstream nodes </a:t>
            </a:r>
          </a:p>
          <a:p>
            <a:r>
              <a:rPr lang="en-US" sz="1600" dirty="0" smtClean="0">
                <a:latin typeface=""/>
              </a:rPr>
              <a:t>K2 (FERF) alarm for upstream node</a:t>
            </a:r>
          </a:p>
          <a:p>
            <a:r>
              <a:rPr lang="en-US" sz="1600" dirty="0" smtClean="0">
                <a:latin typeface=""/>
              </a:rPr>
              <a:t>APS indicating automatic switching 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40" y="1417638"/>
            <a:ext cx="4510460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235" y="4465637"/>
            <a:ext cx="3083565" cy="22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2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BIP-8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256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Monitoring BIPs</a:t>
            </a:r>
          </a:p>
          <a:p>
            <a:pPr lvl="1"/>
            <a:r>
              <a:rPr lang="en-US" sz="1800" dirty="0" smtClean="0"/>
              <a:t>Bit interleaved parity</a:t>
            </a:r>
          </a:p>
          <a:p>
            <a:pPr lvl="1"/>
            <a:r>
              <a:rPr lang="en-US" sz="1800" dirty="0" smtClean="0"/>
              <a:t>Even parity </a:t>
            </a:r>
          </a:p>
          <a:p>
            <a:pPr lvl="1"/>
            <a:r>
              <a:rPr lang="en-US" sz="1800" dirty="0" smtClean="0"/>
              <a:t>Calculated for the previous frame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40" y="1417638"/>
            <a:ext cx="4510460" cy="304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84" y="3081868"/>
            <a:ext cx="8153400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476" y="1232972"/>
            <a:ext cx="3633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X/Y = X applies to the first STS-N; Y is remaining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912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BIP-8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Calculated BIP-8 (B1) is based on the previous STS-N frame after scrambling </a:t>
            </a:r>
          </a:p>
          <a:p>
            <a:pPr lvl="1"/>
            <a:r>
              <a:rPr lang="en-US" dirty="0" smtClean="0"/>
              <a:t>Odd parity means there is an error </a:t>
            </a:r>
          </a:p>
          <a:p>
            <a:r>
              <a:rPr lang="en-US" dirty="0" smtClean="0"/>
              <a:t>B2 is based on calculating line overhead of the line overhead – checked by the line terminating equipment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36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Layers of Optical Fiber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549400"/>
            <a:ext cx="89662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Client Layers - Metro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latin typeface=""/>
              </a:rPr>
              <a:t>Gigabit</a:t>
            </a:r>
            <a:r>
              <a:rPr lang="en-US" dirty="0">
                <a:latin typeface=""/>
              </a:rPr>
              <a:t> </a:t>
            </a:r>
            <a:r>
              <a:rPr lang="en-US" b="0" i="0" u="none" strike="noStrike" baseline="0" dirty="0" smtClean="0">
                <a:latin typeface=""/>
              </a:rPr>
              <a:t>Ethernet</a:t>
            </a:r>
          </a:p>
          <a:p>
            <a:r>
              <a:rPr lang="en-US" b="0" i="0" u="none" strike="noStrike" baseline="0" dirty="0" smtClean="0">
                <a:latin typeface=""/>
              </a:rPr>
              <a:t>10-Gigabit Ethernet</a:t>
            </a:r>
          </a:p>
          <a:p>
            <a:r>
              <a:rPr lang="en-US" b="0" i="0" u="none" strike="noStrike" baseline="0" dirty="0" err="1" smtClean="0">
                <a:latin typeface=""/>
              </a:rPr>
              <a:t>Fibre</a:t>
            </a:r>
            <a:r>
              <a:rPr lang="en-US" b="0" i="0" u="none" strike="noStrike" baseline="0" dirty="0" smtClean="0">
                <a:latin typeface=""/>
              </a:rPr>
              <a:t> Channel (storage network)</a:t>
            </a:r>
          </a:p>
          <a:p>
            <a:r>
              <a:rPr lang="en-US" b="0" i="0" u="none" strike="noStrike" baseline="0" dirty="0" smtClean="0">
                <a:latin typeface=""/>
              </a:rPr>
              <a:t>Resilient Packet Ring (RPR) – packet traffic </a:t>
            </a:r>
          </a:p>
          <a:p>
            <a:r>
              <a:rPr lang="en-US" b="0" i="0" u="none" strike="noStrike" baseline="0" dirty="0" smtClean="0">
                <a:latin typeface=""/>
              </a:rPr>
              <a:t>SONET/SDH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45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Protection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9  - up to 9.3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96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Availability: </a:t>
            </a:r>
            <a:r>
              <a:rPr lang="en-US" sz="2000" dirty="0"/>
              <a:t>A common requirement </a:t>
            </a:r>
            <a:r>
              <a:rPr lang="en-US" sz="2000" dirty="0" smtClean="0"/>
              <a:t>that </a:t>
            </a:r>
            <a:r>
              <a:rPr lang="en-US" sz="2000" dirty="0"/>
              <a:t>the connection </a:t>
            </a:r>
            <a:r>
              <a:rPr lang="en-US" sz="2000" dirty="0" smtClean="0"/>
              <a:t>will be </a:t>
            </a:r>
            <a:r>
              <a:rPr lang="en-US" sz="2000" dirty="0"/>
              <a:t>available 99.999</a:t>
            </a:r>
            <a:r>
              <a:rPr lang="en-US" sz="2000" dirty="0" smtClean="0"/>
              <a:t>%</a:t>
            </a:r>
          </a:p>
          <a:p>
            <a:r>
              <a:rPr lang="en-US" sz="2000" dirty="0" smtClean="0"/>
              <a:t>Thus network has to be survivable</a:t>
            </a:r>
          </a:p>
          <a:p>
            <a:pPr lvl="1"/>
            <a:r>
              <a:rPr lang="en-US" sz="1800" dirty="0">
                <a:solidFill>
                  <a:srgbClr val="231F20"/>
                </a:solidFill>
                <a:latin typeface=""/>
              </a:rPr>
              <a:t>continue providing service in the presence of </a:t>
            </a:r>
            <a:r>
              <a:rPr lang="en-US" sz="1800" dirty="0" smtClean="0">
                <a:solidFill>
                  <a:srgbClr val="231F20"/>
                </a:solidFill>
                <a:latin typeface=""/>
              </a:rPr>
              <a:t>failures</a:t>
            </a:r>
          </a:p>
          <a:p>
            <a:r>
              <a:rPr lang="en-US" sz="2000" dirty="0">
                <a:solidFill>
                  <a:srgbClr val="231F20"/>
                </a:solidFill>
                <a:latin typeface=""/>
              </a:rPr>
              <a:t>Protection switching is the key technique used to ensure </a:t>
            </a:r>
            <a:r>
              <a:rPr lang="en-US" sz="2000" dirty="0" smtClean="0">
                <a:solidFill>
                  <a:srgbClr val="231F20"/>
                </a:solidFill>
                <a:latin typeface=""/>
              </a:rPr>
              <a:t>survivability</a:t>
            </a:r>
          </a:p>
          <a:p>
            <a:pPr lvl="1"/>
            <a:r>
              <a:rPr lang="en-US" sz="1800" dirty="0" smtClean="0">
                <a:solidFill>
                  <a:srgbClr val="231F20"/>
                </a:solidFill>
                <a:latin typeface=""/>
              </a:rPr>
              <a:t>The </a:t>
            </a:r>
            <a:r>
              <a:rPr lang="en-US" sz="1800" dirty="0">
                <a:solidFill>
                  <a:srgbClr val="231F20"/>
                </a:solidFill>
                <a:latin typeface=""/>
              </a:rPr>
              <a:t>term restoration </a:t>
            </a:r>
            <a:r>
              <a:rPr lang="en-US" sz="1800" dirty="0" smtClean="0">
                <a:solidFill>
                  <a:srgbClr val="231F20"/>
                </a:solidFill>
                <a:latin typeface=""/>
              </a:rPr>
              <a:t>to schemes </a:t>
            </a:r>
            <a:r>
              <a:rPr lang="en-US" sz="1800" dirty="0">
                <a:solidFill>
                  <a:srgbClr val="231F20"/>
                </a:solidFill>
                <a:latin typeface=""/>
              </a:rPr>
              <a:t>where traffic is </a:t>
            </a:r>
            <a:r>
              <a:rPr lang="en-US" sz="1800" dirty="0" smtClean="0">
                <a:solidFill>
                  <a:srgbClr val="231F20"/>
                </a:solidFill>
                <a:latin typeface=""/>
              </a:rPr>
              <a:t>restored</a:t>
            </a:r>
          </a:p>
          <a:p>
            <a:r>
              <a:rPr lang="en-US" sz="2000" dirty="0" smtClean="0"/>
              <a:t>There are many failures </a:t>
            </a:r>
          </a:p>
          <a:p>
            <a:pPr lvl="1"/>
            <a:r>
              <a:rPr lang="en-US" sz="1800" dirty="0" smtClean="0"/>
              <a:t>Human errors / disasters / Attacks / etc.</a:t>
            </a:r>
          </a:p>
          <a:p>
            <a:pPr lvl="1"/>
            <a:r>
              <a:rPr lang="en-US" sz="1800" dirty="0" smtClean="0"/>
              <a:t>Component failures</a:t>
            </a:r>
          </a:p>
          <a:p>
            <a:pPr lvl="1"/>
            <a:r>
              <a:rPr lang="en-US" sz="1800" dirty="0" smtClean="0">
                <a:latin typeface=""/>
              </a:rPr>
              <a:t>Link failures: </a:t>
            </a:r>
          </a:p>
          <a:p>
            <a:pPr lvl="2"/>
            <a:r>
              <a:rPr lang="en-US" sz="1400" dirty="0" smtClean="0">
                <a:latin typeface=""/>
              </a:rPr>
              <a:t>There </a:t>
            </a:r>
            <a:r>
              <a:rPr lang="en-US" sz="1400" dirty="0">
                <a:latin typeface=""/>
              </a:rPr>
              <a:t>are estimates that long-haul networks annually suffer 3 fiber </a:t>
            </a:r>
            <a:r>
              <a:rPr lang="en-US" sz="1400" dirty="0" smtClean="0">
                <a:latin typeface=""/>
              </a:rPr>
              <a:t>cuts for </a:t>
            </a:r>
            <a:r>
              <a:rPr lang="en-US" sz="1400" dirty="0">
                <a:latin typeface=""/>
              </a:rPr>
              <a:t>every 1000 miles of fiber</a:t>
            </a:r>
            <a:endParaRPr lang="en-US" sz="1400" dirty="0" smtClean="0">
              <a:latin typeface=""/>
            </a:endParaRPr>
          </a:p>
          <a:p>
            <a:pPr lvl="2"/>
            <a:r>
              <a:rPr lang="en-US" sz="1400" dirty="0" smtClean="0">
                <a:latin typeface=""/>
              </a:rPr>
              <a:t>For </a:t>
            </a:r>
            <a:r>
              <a:rPr lang="en-US" sz="1400" dirty="0">
                <a:latin typeface=""/>
              </a:rPr>
              <a:t>a large network of 30,000 miles of </a:t>
            </a:r>
            <a:r>
              <a:rPr lang="en-US" sz="1400" dirty="0" smtClean="0">
                <a:latin typeface=""/>
              </a:rPr>
              <a:t>fiber cable</a:t>
            </a:r>
            <a:r>
              <a:rPr lang="en-US" sz="1400" dirty="0">
                <a:latin typeface=""/>
              </a:rPr>
              <a:t>, that would be 90 cuts per </a:t>
            </a:r>
            <a:r>
              <a:rPr lang="en-US" sz="1400" dirty="0" smtClean="0">
                <a:latin typeface=""/>
              </a:rPr>
              <a:t>year</a:t>
            </a:r>
            <a:endParaRPr lang="en-US" sz="1400" dirty="0" smtClean="0"/>
          </a:p>
          <a:p>
            <a:endParaRPr lang="en-US" sz="20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5896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Key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failures </a:t>
            </a:r>
          </a:p>
          <a:p>
            <a:r>
              <a:rPr lang="en-US" dirty="0" smtClean="0"/>
              <a:t>Protect against failures (single failures)</a:t>
            </a:r>
          </a:p>
          <a:p>
            <a:r>
              <a:rPr lang="en-US" dirty="0" smtClean="0"/>
              <a:t>Restoration time (60 </a:t>
            </a:r>
            <a:r>
              <a:rPr lang="en-US" dirty="0" err="1" smtClean="0"/>
              <a:t>msec</a:t>
            </a:r>
            <a:r>
              <a:rPr lang="en-US" dirty="0" smtClean="0"/>
              <a:t> – including detection and restoration)</a:t>
            </a:r>
          </a:p>
          <a:p>
            <a:r>
              <a:rPr lang="en-US" dirty="0" smtClean="0"/>
              <a:t>Topology (Ring / Mesh)</a:t>
            </a:r>
          </a:p>
          <a:p>
            <a:r>
              <a:rPr lang="en-US" dirty="0" smtClean="0"/>
              <a:t>Signaling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42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Protection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8578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Failures must be protected! </a:t>
            </a:r>
          </a:p>
          <a:p>
            <a:r>
              <a:rPr lang="en-US" sz="2000" dirty="0" smtClean="0"/>
              <a:t>Failure types:</a:t>
            </a:r>
          </a:p>
          <a:p>
            <a:pPr lvl="1"/>
            <a:r>
              <a:rPr lang="en-US" sz="1800" dirty="0" smtClean="0"/>
              <a:t>Single / multiple / double (a series of shared links can fail) </a:t>
            </a:r>
          </a:p>
          <a:p>
            <a:r>
              <a:rPr lang="en-US" sz="2000" dirty="0" smtClean="0"/>
              <a:t>Failure example: </a:t>
            </a:r>
          </a:p>
          <a:p>
            <a:pPr lvl="1"/>
            <a:r>
              <a:rPr lang="en-US" sz="1800" dirty="0" smtClean="0"/>
              <a:t>Node / Link (Fiber) / Components </a:t>
            </a:r>
          </a:p>
          <a:p>
            <a:r>
              <a:rPr lang="en-US" sz="2000" dirty="0" smtClean="0"/>
              <a:t>Protection type</a:t>
            </a:r>
          </a:p>
          <a:p>
            <a:pPr lvl="1"/>
            <a:r>
              <a:rPr lang="en-US" sz="1800" dirty="0" smtClean="0"/>
              <a:t>Shared </a:t>
            </a:r>
          </a:p>
          <a:p>
            <a:pPr lvl="1"/>
            <a:r>
              <a:rPr lang="en-US" sz="1800" dirty="0" smtClean="0"/>
              <a:t>Dedicated </a:t>
            </a:r>
          </a:p>
          <a:p>
            <a:r>
              <a:rPr lang="en-US" sz="2000" dirty="0" smtClean="0"/>
              <a:t>Scheme </a:t>
            </a:r>
          </a:p>
          <a:p>
            <a:pPr lvl="1"/>
            <a:r>
              <a:rPr lang="en-US" sz="1800" dirty="0" err="1" smtClean="0"/>
              <a:t>Revertive</a:t>
            </a:r>
            <a:r>
              <a:rPr lang="en-US" sz="1800" dirty="0" smtClean="0"/>
              <a:t> – when shared protection is used</a:t>
            </a:r>
          </a:p>
          <a:p>
            <a:pPr lvl="1"/>
            <a:r>
              <a:rPr lang="en-US" sz="1800" dirty="0" smtClean="0"/>
              <a:t>Non-</a:t>
            </a:r>
            <a:r>
              <a:rPr lang="en-US" sz="1800" dirty="0" err="1" smtClean="0"/>
              <a:t>revertive</a:t>
            </a:r>
            <a:r>
              <a:rPr lang="en-US" sz="1800" dirty="0" smtClean="0"/>
              <a:t> – when 1+1 is used</a:t>
            </a:r>
            <a:endParaRPr lang="en-US" sz="1400" dirty="0" smtClean="0"/>
          </a:p>
          <a:p>
            <a:pPr lvl="1"/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817" y="1600200"/>
            <a:ext cx="4037183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70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Switching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Automatic Protection Switching (ASP) </a:t>
            </a:r>
          </a:p>
          <a:p>
            <a:r>
              <a:rPr lang="en-US" sz="2400" dirty="0" smtClean="0"/>
              <a:t>Unidirectional</a:t>
            </a:r>
          </a:p>
          <a:p>
            <a:pPr lvl="1"/>
            <a:r>
              <a:rPr lang="en-US" sz="2000" dirty="0" smtClean="0"/>
              <a:t>ASP Required</a:t>
            </a:r>
          </a:p>
          <a:p>
            <a:pPr lvl="1"/>
            <a:r>
              <a:rPr lang="en-US" sz="2000" dirty="0" smtClean="0"/>
              <a:t>Signaling is required  </a:t>
            </a:r>
          </a:p>
          <a:p>
            <a:r>
              <a:rPr lang="en-US" sz="2400" dirty="0" smtClean="0"/>
              <a:t>Bidirectional</a:t>
            </a:r>
          </a:p>
          <a:p>
            <a:pPr lvl="1"/>
            <a:r>
              <a:rPr lang="en-US" sz="2000" dirty="0" smtClean="0"/>
              <a:t>No ASP is required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26" y="2314222"/>
            <a:ext cx="3462552" cy="43024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6149622" y="4430889"/>
            <a:ext cx="18908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302022" y="6126163"/>
            <a:ext cx="18908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430889"/>
            <a:ext cx="340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b: Only affected direction is switched:  - Unidirectional Protection switching (</a:t>
            </a:r>
            <a:r>
              <a:rPr lang="en-US" dirty="0" smtClean="0">
                <a:solidFill>
                  <a:srgbClr val="FF0000"/>
                </a:solidFill>
              </a:rPr>
              <a:t>RED is working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524016"/>
            <a:ext cx="340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c: Bidirectional protection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149622" y="4258733"/>
            <a:ext cx="18908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49622" y="2579511"/>
            <a:ext cx="18908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02022" y="2791178"/>
            <a:ext cx="18908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48022" y="5943601"/>
            <a:ext cx="18908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68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3" y="274638"/>
            <a:ext cx="8531578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Traffic Routing Due to Protection Switching – how the traffic is being rerouted due to link failure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36" y="1524000"/>
            <a:ext cx="6418087" cy="4783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5558" y="2764556"/>
            <a:ext cx="156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Switching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513" y="3989400"/>
            <a:ext cx="159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 Switching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7959" y="3804734"/>
            <a:ext cx="165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Switching (rerouting on a 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64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Techniques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816100"/>
            <a:ext cx="8585200" cy="321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1111" y="1631434"/>
            <a:ext cx="389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1+1 Protection / Simultaneous TX &amp; RX)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5177" y="4983033"/>
            <a:ext cx="5519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1:1 Protection / Signaling is required </a:t>
            </a:r>
          </a:p>
          <a:p>
            <a:r>
              <a:rPr lang="en-US" dirty="0" smtClean="0"/>
              <a:t>To activate the protection / traffic must be switched /</a:t>
            </a:r>
          </a:p>
          <a:p>
            <a:r>
              <a:rPr lang="en-US" dirty="0" smtClean="0"/>
              <a:t>The protection links can carry EXTRA traffic – low priority</a:t>
            </a:r>
          </a:p>
        </p:txBody>
      </p:sp>
    </p:spTree>
    <p:extLst>
      <p:ext uri="{BB962C8B-B14F-4D97-AF65-F5344CB8AC3E}">
        <p14:creationId xmlns:p14="http://schemas.microsoft.com/office/powerpoint/2010/main" val="4068971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Schemes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079500"/>
            <a:ext cx="7899400" cy="469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6889" y="5898445"/>
            <a:ext cx="5764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1:N Protection / Shared Protection / Signaling is required / </a:t>
            </a:r>
          </a:p>
          <a:p>
            <a:r>
              <a:rPr lang="en-US" dirty="0" smtClean="0"/>
              <a:t>Typically, must be </a:t>
            </a:r>
            <a:r>
              <a:rPr lang="en-US" dirty="0" err="1" smtClean="0"/>
              <a:t>revertive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20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Rings and Self-Healing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39255" cy="4525963"/>
          </a:xfrm>
        </p:spPr>
        <p:txBody>
          <a:bodyPr/>
          <a:lstStyle/>
          <a:p>
            <a:r>
              <a:rPr lang="en-US" dirty="0" smtClean="0"/>
              <a:t>Unidirectional path-switched ring (UPSR)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55" y="1302849"/>
            <a:ext cx="5047545" cy="4298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422" y="4220789"/>
            <a:ext cx="49936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1+1 Protection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Fibers only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Unidirectional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Simultaneous traffic (clockwise and counter CW)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Path Layer Protection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Simple / requires no signaling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node limitation / no length limitation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5097" y="5605783"/>
            <a:ext cx="3599363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Note: It is important that the traffics </a:t>
            </a:r>
          </a:p>
          <a:p>
            <a:r>
              <a:rPr lang="en-US" dirty="0"/>
              <a:t>a</a:t>
            </a:r>
            <a:r>
              <a:rPr lang="en-US" dirty="0" smtClean="0"/>
              <a:t>re moving in DIFFERENT directions </a:t>
            </a:r>
          </a:p>
          <a:p>
            <a:r>
              <a:rPr lang="en-US" dirty="0"/>
              <a:t>t</a:t>
            </a:r>
            <a:r>
              <a:rPr lang="en-US" dirty="0" smtClean="0"/>
              <a:t>o protect against any node failure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04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Fiber Bidirectional Lines Switched Ring (BLSR/4)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44" y="1960795"/>
            <a:ext cx="5963356" cy="474762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592689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Mainly, line protection</a:t>
            </a:r>
          </a:p>
          <a:p>
            <a:r>
              <a:rPr lang="en-US" sz="1600" dirty="0" smtClean="0"/>
              <a:t>Traffic is on both directions </a:t>
            </a:r>
          </a:p>
          <a:p>
            <a:pPr lvl="1"/>
            <a:r>
              <a:rPr lang="en-US" sz="1200" dirty="0" smtClean="0"/>
              <a:t>CW and CCW</a:t>
            </a:r>
          </a:p>
          <a:p>
            <a:r>
              <a:rPr lang="en-US" sz="1600" dirty="0" smtClean="0"/>
              <a:t>Max of 16 notes are supported </a:t>
            </a:r>
          </a:p>
          <a:p>
            <a:r>
              <a:rPr lang="en-US" sz="1600" dirty="0" smtClean="0"/>
              <a:t>Max length is 1600 km </a:t>
            </a:r>
          </a:p>
          <a:p>
            <a:r>
              <a:rPr lang="en-US" sz="1600" dirty="0" smtClean="0"/>
              <a:t>Supports span switching or ring switching (next slide)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174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SONET/SDH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"/>
              </a:rPr>
              <a:t>SONET/SDH:</a:t>
            </a:r>
            <a:r>
              <a:rPr lang="en-US" b="0" i="0" u="none" strike="noStrike" dirty="0" smtClean="0">
                <a:solidFill>
                  <a:srgbClr val="231F20"/>
                </a:solidFill>
                <a:latin typeface=""/>
              </a:rPr>
              <a:t> </a:t>
            </a:r>
            <a:r>
              <a:rPr lang="en-US" b="0" i="0" u="none" strike="noStrike" baseline="0" dirty="0" smtClean="0">
                <a:solidFill>
                  <a:srgbClr val="231F20"/>
                </a:solidFill>
                <a:latin typeface=""/>
              </a:rPr>
              <a:t>first generation of optical networks deployed in backbone networks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"/>
              </a:rPr>
              <a:t>Supports constant bit rate (CBR) connections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"/>
              </a:rPr>
              <a:t>Multiplexes CBR connections into higher speed optical connections by using time division multiplexing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"/>
              </a:rPr>
              <a:t>Originally designed for low speed voice and CBR connections, up to 51 Mb/s</a:t>
            </a:r>
          </a:p>
          <a:p>
            <a:r>
              <a:rPr lang="en-US" dirty="0">
                <a:solidFill>
                  <a:srgbClr val="231F20"/>
                </a:solidFill>
                <a:latin typeface=""/>
              </a:rPr>
              <a:t>S</a:t>
            </a:r>
            <a:r>
              <a:rPr lang="en-US" b="0" i="0" u="none" strike="noStrike" baseline="0" dirty="0" smtClean="0">
                <a:solidFill>
                  <a:srgbClr val="231F20"/>
                </a:solidFill>
                <a:latin typeface=""/>
              </a:rPr>
              <a:t>upports data network, packet traffic that can have link transmission rates</a:t>
            </a:r>
            <a:r>
              <a:rPr lang="en-US" b="0" i="0" u="none" strike="noStrike" dirty="0" smtClean="0">
                <a:solidFill>
                  <a:srgbClr val="231F20"/>
                </a:solidFill>
                <a:latin typeface=""/>
              </a:rPr>
              <a:t> </a:t>
            </a:r>
            <a:r>
              <a:rPr lang="en-US" b="0" i="0" u="none" strike="noStrike" baseline="0" dirty="0" smtClean="0">
                <a:solidFill>
                  <a:srgbClr val="231F20"/>
                </a:solidFill>
                <a:latin typeface=""/>
              </a:rPr>
              <a:t>in the tens of gigabits per second. 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"/>
              </a:rPr>
              <a:t>It</a:t>
            </a:r>
            <a:r>
              <a:rPr lang="en-US" dirty="0" smtClean="0">
                <a:solidFill>
                  <a:srgbClr val="231F20"/>
                </a:solidFill>
                <a:latin typeface=""/>
              </a:rPr>
              <a:t> </a:t>
            </a:r>
            <a:r>
              <a:rPr lang="en-US" b="0" i="0" u="none" strike="noStrike" baseline="0" dirty="0" smtClean="0">
                <a:solidFill>
                  <a:srgbClr val="231F20"/>
                </a:solidFill>
                <a:latin typeface=""/>
              </a:rPr>
              <a:t>provides carrier grade service of high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69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 / RING Switching in BLSR/4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114800" cy="3951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7638"/>
            <a:ext cx="4393702" cy="37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13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Two-fiber bidirectional line-switched Ring (BLSR/2)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110" y="1600200"/>
            <a:ext cx="3592689" cy="4525963"/>
          </a:xfrm>
        </p:spPr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5861756" cy="430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86" y="3159498"/>
            <a:ext cx="40959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Each link has half BW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complex – uses APS (K1/K2 bytes)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1:1 Switching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Used for long haul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common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Efficient use of special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07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BLSR/2 is much more efficient than UPSR (2 fiber)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56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Failure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20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30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56" y="1417638"/>
            <a:ext cx="8102167" cy="461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59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095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www.cisco.com</a:t>
            </a:r>
            <a:r>
              <a:rPr lang="en-US" sz="1200" dirty="0"/>
              <a:t>/en/US/tech/tk482/tk607/technologies_tech_note09186a0080124afa.shtml#f1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7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68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Bytes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45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9778"/>
            <a:ext cx="8268466" cy="24525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329" y="4189399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Pseudo-random bit </a:t>
            </a:r>
            <a:r>
              <a:rPr lang="en-US" dirty="0" smtClean="0"/>
              <a:t>sequences – max 14 consecutive zeros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49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http://www.cisco.com/en/US/tech/tk482/tk607/technologies_tech_note09186a0080094313.</a:t>
            </a:r>
            <a:r>
              <a:rPr lang="en-US" dirty="0" smtClean="0">
                <a:hlinkClick r:id="rId2"/>
              </a:rPr>
              <a:t>shtml</a:t>
            </a:r>
            <a:r>
              <a:rPr lang="en-US" dirty="0" smtClean="0"/>
              <a:t>   </a:t>
            </a:r>
          </a:p>
          <a:p>
            <a:r>
              <a:rPr lang="en-US" dirty="0">
                <a:hlinkClick r:id="rId3"/>
              </a:rPr>
              <a:t>http://www.opticus.co.uk/pdf/WhitePaper-</a:t>
            </a:r>
            <a:r>
              <a:rPr lang="en-US" dirty="0" smtClean="0">
                <a:hlinkClick r:id="rId3"/>
              </a:rPr>
              <a:t>Understanding_Error_Checking_Using_Parity_Bytes.pdf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6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Layers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837" y="1417638"/>
            <a:ext cx="4306370" cy="2650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9" y="4250274"/>
            <a:ext cx="8111341" cy="26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8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SONET/SDH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Synchronous Optical </a:t>
            </a:r>
            <a:r>
              <a:rPr lang="en-US" dirty="0" smtClean="0"/>
              <a:t>Network</a:t>
            </a:r>
          </a:p>
          <a:p>
            <a:pPr lvl="1"/>
            <a:r>
              <a:rPr lang="en-US" dirty="0">
                <a:latin typeface=""/>
              </a:rPr>
              <a:t>T</a:t>
            </a:r>
            <a:r>
              <a:rPr lang="en-US" b="0" i="0" u="none" strike="noStrike" baseline="0" dirty="0" smtClean="0">
                <a:latin typeface=""/>
              </a:rPr>
              <a:t>ransmission and multiplexing</a:t>
            </a:r>
            <a:r>
              <a:rPr lang="en-US" dirty="0">
                <a:latin typeface=""/>
              </a:rPr>
              <a:t> </a:t>
            </a:r>
            <a:r>
              <a:rPr lang="en-US" b="0" i="0" u="none" strike="noStrike" baseline="0" dirty="0" smtClean="0">
                <a:latin typeface=""/>
              </a:rPr>
              <a:t>standard for high-speed signals within the carrier infrastructure in North America</a:t>
            </a:r>
            <a:endParaRPr lang="en-US" dirty="0" smtClean="0"/>
          </a:p>
          <a:p>
            <a:r>
              <a:rPr lang="en-US" b="0" i="0" u="none" strike="noStrike" baseline="0" dirty="0" smtClean="0">
                <a:latin typeface=""/>
              </a:rPr>
              <a:t>SDH (Synchronous Digital Hierarchy), has been adopted</a:t>
            </a:r>
            <a:r>
              <a:rPr lang="en-US" b="0" i="0" u="none" strike="noStrike" dirty="0" smtClean="0">
                <a:latin typeface=""/>
              </a:rPr>
              <a:t> </a:t>
            </a:r>
            <a:r>
              <a:rPr lang="en-US" b="0" i="0" u="none" strike="noStrike" baseline="0" dirty="0" smtClean="0">
                <a:latin typeface=""/>
              </a:rPr>
              <a:t>in Europe and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0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Timing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888" y="2466973"/>
            <a:ext cx="3617012" cy="2961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67957"/>
            <a:ext cx="5119240" cy="3560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645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people.seas.harvard.edu</a:t>
            </a:r>
            <a:r>
              <a:rPr lang="en-US" sz="800" dirty="0"/>
              <a:t>/~jones/cscie129/</a:t>
            </a:r>
            <a:r>
              <a:rPr lang="en-US" sz="800" dirty="0" err="1"/>
              <a:t>nu_lectures</a:t>
            </a:r>
            <a:r>
              <a:rPr lang="en-US" sz="800" dirty="0"/>
              <a:t>/lecture12/</a:t>
            </a:r>
            <a:r>
              <a:rPr lang="en-US" sz="800" dirty="0" err="1"/>
              <a:t>sonet</a:t>
            </a:r>
            <a:r>
              <a:rPr lang="en-US" sz="800" dirty="0"/>
              <a:t>/</a:t>
            </a:r>
            <a:r>
              <a:rPr lang="en-US" sz="800" dirty="0" err="1"/>
              <a:t>sonet.html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936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vs. </a:t>
            </a:r>
            <a:r>
              <a:rPr lang="en-US" dirty="0" err="1" smtClean="0"/>
              <a:t>Plesiochronous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0" u="none" strike="noStrike" baseline="0" dirty="0" smtClean="0">
                <a:latin typeface=""/>
              </a:rPr>
              <a:t> </a:t>
            </a:r>
            <a:r>
              <a:rPr lang="en-US" sz="2000" dirty="0" err="1">
                <a:latin typeface=""/>
              </a:rPr>
              <a:t>P</a:t>
            </a:r>
            <a:r>
              <a:rPr lang="en-US" sz="2000" i="0" u="none" strike="noStrike" baseline="0" dirty="0" err="1" smtClean="0">
                <a:latin typeface=""/>
              </a:rPr>
              <a:t>lesiochronous</a:t>
            </a:r>
            <a:r>
              <a:rPr lang="en-US" sz="2000" i="0" u="none" strike="noStrike" baseline="0" dirty="0" smtClean="0">
                <a:latin typeface=""/>
              </a:rPr>
              <a:t> digital hierarchy (PDH)</a:t>
            </a:r>
          </a:p>
          <a:p>
            <a:pPr lvl="1"/>
            <a:r>
              <a:rPr lang="en-US" sz="1800" dirty="0" smtClean="0">
                <a:latin typeface=""/>
              </a:rPr>
              <a:t>Known as asynchronous digital hierarchy in North America </a:t>
            </a:r>
          </a:p>
          <a:p>
            <a:pPr lvl="1"/>
            <a:r>
              <a:rPr lang="en-US" sz="1800" dirty="0" smtClean="0">
                <a:latin typeface=""/>
              </a:rPr>
              <a:t>Used for multiplexing digital voice circuits </a:t>
            </a:r>
          </a:p>
          <a:p>
            <a:pPr lvl="2"/>
            <a:r>
              <a:rPr lang="en-US" sz="1600" dirty="0" smtClean="0">
                <a:latin typeface=""/>
              </a:rPr>
              <a:t>4KHz Bandwidth </a:t>
            </a:r>
          </a:p>
          <a:p>
            <a:pPr lvl="2"/>
            <a:r>
              <a:rPr lang="en-US" sz="1600" dirty="0" smtClean="0">
                <a:latin typeface=""/>
              </a:rPr>
              <a:t>Sampled at 8KHz </a:t>
            </a:r>
          </a:p>
          <a:p>
            <a:pPr lvl="2"/>
            <a:r>
              <a:rPr lang="en-US" sz="1600" dirty="0" smtClean="0">
                <a:latin typeface=""/>
              </a:rPr>
              <a:t>Bit rate of 64 kbps (basic stream)</a:t>
            </a:r>
          </a:p>
          <a:p>
            <a:pPr lvl="2"/>
            <a:r>
              <a:rPr lang="en-US" sz="1600" dirty="0" smtClean="0">
                <a:latin typeface=""/>
              </a:rPr>
              <a:t>Higher speeds are achieved by multiple of basic stream</a:t>
            </a:r>
          </a:p>
          <a:p>
            <a:r>
              <a:rPr lang="en-US" sz="2000" dirty="0" smtClean="0">
                <a:latin typeface=""/>
              </a:rPr>
              <a:t>In North America the basic voice rate is called digital signal – n</a:t>
            </a:r>
          </a:p>
          <a:p>
            <a:pPr lvl="1"/>
            <a:r>
              <a:rPr lang="en-US" sz="1600" dirty="0" smtClean="0">
                <a:latin typeface=""/>
              </a:rPr>
              <a:t>E.g., DS0, DS1, </a:t>
            </a:r>
          </a:p>
          <a:p>
            <a:r>
              <a:rPr lang="en-US" sz="2000" dirty="0" smtClean="0">
                <a:latin typeface=""/>
              </a:rPr>
              <a:t>In Europe this hierarchy is labeled as E0, E1, E2, E3, &amp; so on</a:t>
            </a:r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9" y="4970403"/>
            <a:ext cx="5475817" cy="15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4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system has its own clock (asynchronous) – nominal clock </a:t>
            </a:r>
          </a:p>
          <a:p>
            <a:pPr lvl="1"/>
            <a:r>
              <a:rPr lang="en-US" dirty="0" smtClean="0"/>
              <a:t>Difference in clock can generate serious synch. Issues </a:t>
            </a:r>
          </a:p>
          <a:p>
            <a:pPr lvl="2"/>
            <a:r>
              <a:rPr lang="en-US" dirty="0" smtClean="0"/>
              <a:t>20 ppm difference between clocks </a:t>
            </a:r>
            <a:r>
              <a:rPr lang="en-US" dirty="0" smtClean="0">
                <a:sym typeface="Wingdings"/>
              </a:rPr>
              <a:t> 1.8 kbps bit rate difference </a:t>
            </a:r>
          </a:p>
          <a:p>
            <a:pPr lvl="1"/>
            <a:r>
              <a:rPr lang="en-US" dirty="0" smtClean="0">
                <a:sym typeface="Wingdings"/>
              </a:rPr>
              <a:t>Bit stuffing is typically used to compensate for difference in transmission rates</a:t>
            </a:r>
          </a:p>
          <a:p>
            <a:pPr lvl="2"/>
            <a:r>
              <a:rPr lang="en-US" dirty="0" smtClean="0">
                <a:sym typeface="Wingdings"/>
              </a:rPr>
              <a:t>Transmission rates are not exactly integral multiple of the basic rate (64 kbps)</a:t>
            </a:r>
          </a:p>
          <a:p>
            <a:pPr lvl="2"/>
            <a:r>
              <a:rPr lang="en-US" dirty="0" smtClean="0">
                <a:sym typeface="Wingdings"/>
              </a:rPr>
              <a:t>DS1 (1.544 Mbps) &gt; 24 x 64 kbps ! </a:t>
            </a:r>
          </a:p>
          <a:p>
            <a:pPr lvl="1"/>
            <a:r>
              <a:rPr lang="en-US" dirty="0" smtClean="0">
                <a:sym typeface="Wingdings"/>
              </a:rPr>
              <a:t>In order to extract lower rate the entire signal has to be </a:t>
            </a:r>
            <a:r>
              <a:rPr lang="en-US" dirty="0" err="1" smtClean="0">
                <a:sym typeface="Wingdings"/>
              </a:rPr>
              <a:t>demultiplexed</a:t>
            </a:r>
            <a:r>
              <a:rPr lang="en-US" dirty="0" smtClean="0">
                <a:sym typeface="Wingdings"/>
              </a:rPr>
              <a:t> – expensive! </a:t>
            </a:r>
          </a:p>
          <a:p>
            <a:r>
              <a:rPr lang="en-US" dirty="0" smtClean="0">
                <a:sym typeface="Wingdings"/>
              </a:rPr>
              <a:t>Provides little/no management information including performance monitoring</a:t>
            </a:r>
          </a:p>
          <a:p>
            <a:r>
              <a:rPr lang="en-US" dirty="0" smtClean="0">
                <a:sym typeface="Wingdings"/>
              </a:rPr>
              <a:t>Offers little standards for reliability</a:t>
            </a:r>
          </a:p>
          <a:p>
            <a:pPr lvl="2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Plesiochronous</a:t>
            </a:r>
            <a:r>
              <a:rPr lang="en-US" dirty="0" smtClean="0"/>
              <a:t> -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3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1836</Words>
  <Application>Microsoft Macintosh PowerPoint</Application>
  <PresentationFormat>On-screen Show (4:3)</PresentationFormat>
  <Paragraphs>260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Introduction to SONET</vt:lpstr>
      <vt:lpstr>Optical Networks</vt:lpstr>
      <vt:lpstr>Other Client Layers - Metro</vt:lpstr>
      <vt:lpstr>SONET/SDH</vt:lpstr>
      <vt:lpstr>SONET Layers</vt:lpstr>
      <vt:lpstr>SONET/SDH</vt:lpstr>
      <vt:lpstr>SONET Timing</vt:lpstr>
      <vt:lpstr>Synchronization vs. Plesiochronous</vt:lpstr>
      <vt:lpstr>Plesiochronous - Issues</vt:lpstr>
      <vt:lpstr>SONET / SDH Standards - Advantages</vt:lpstr>
      <vt:lpstr>SONET / SDH Multiplexing</vt:lpstr>
      <vt:lpstr>SONET Hierarchy</vt:lpstr>
      <vt:lpstr>SONET Frame</vt:lpstr>
      <vt:lpstr>Framing</vt:lpstr>
      <vt:lpstr>SONET Frame</vt:lpstr>
      <vt:lpstr>SONET Concatenation </vt:lpstr>
      <vt:lpstr>Virtual Concatenation</vt:lpstr>
      <vt:lpstr>SONET Layers</vt:lpstr>
      <vt:lpstr>Physical Layer</vt:lpstr>
      <vt:lpstr>SONET Elements</vt:lpstr>
      <vt:lpstr>SONET Elements</vt:lpstr>
      <vt:lpstr>IP/SONET over WDM</vt:lpstr>
      <vt:lpstr>SONET Frame Structure</vt:lpstr>
      <vt:lpstr>Frame  Structure  - Overhead</vt:lpstr>
      <vt:lpstr>Use of Pointers –  Pointer H2 Line Overhead</vt:lpstr>
      <vt:lpstr>Frame Structure</vt:lpstr>
      <vt:lpstr>BIP-8 Errors</vt:lpstr>
      <vt:lpstr>Calculating BIP-8</vt:lpstr>
      <vt:lpstr>Client Layers of Optical Fiber</vt:lpstr>
      <vt:lpstr>SONET Protection </vt:lpstr>
      <vt:lpstr>SONET Protection</vt:lpstr>
      <vt:lpstr>Protection Key Parameters</vt:lpstr>
      <vt:lpstr>Basic Protection Concepts</vt:lpstr>
      <vt:lpstr>Protection Switching </vt:lpstr>
      <vt:lpstr>Traffic Routing Due to Protection Switching – how the traffic is being rerouted due to link failure</vt:lpstr>
      <vt:lpstr>Protection Techniques</vt:lpstr>
      <vt:lpstr>Protection Schemes</vt:lpstr>
      <vt:lpstr>SONET Rings and Self-Healing Rings</vt:lpstr>
      <vt:lpstr>Four Fiber Bidirectional Lines Switched Ring (BLSR/4)</vt:lpstr>
      <vt:lpstr>SPAN / RING Switching in BLSR/4</vt:lpstr>
      <vt:lpstr>Two-fiber bidirectional line-switched Ring (BLSR/2)</vt:lpstr>
      <vt:lpstr>Example: BLSR/2 is much more efficient than UPSR (2 fiber)</vt:lpstr>
      <vt:lpstr>Node Failure</vt:lpstr>
      <vt:lpstr>Lab</vt:lpstr>
      <vt:lpstr>Framing Review</vt:lpstr>
      <vt:lpstr>LAB</vt:lpstr>
      <vt:lpstr>Framing Bytes</vt:lpstr>
      <vt:lpstr>Connection Setup</vt:lpstr>
      <vt:lpstr>References</vt:lpstr>
    </vt:vector>
  </TitlesOfParts>
  <Company>Sonoma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SONET</dc:title>
  <dc:creator>SSU User</dc:creator>
  <cp:lastModifiedBy>SSU User</cp:lastModifiedBy>
  <cp:revision>62</cp:revision>
  <dcterms:created xsi:type="dcterms:W3CDTF">2011-11-02T15:19:49Z</dcterms:created>
  <dcterms:modified xsi:type="dcterms:W3CDTF">2011-11-11T21:52:49Z</dcterms:modified>
</cp:coreProperties>
</file>