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4" r:id="rId5"/>
    <p:sldId id="258" r:id="rId6"/>
    <p:sldId id="261" r:id="rId7"/>
    <p:sldId id="260" r:id="rId8"/>
    <p:sldId id="271" r:id="rId9"/>
    <p:sldId id="272" r:id="rId10"/>
    <p:sldId id="265" r:id="rId11"/>
    <p:sldId id="266" r:id="rId12"/>
    <p:sldId id="267" r:id="rId13"/>
    <p:sldId id="268" r:id="rId14"/>
    <p:sldId id="269" r:id="rId15"/>
    <p:sldId id="263" r:id="rId16"/>
    <p:sldId id="26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95351-FB2E-AD44-BF3C-E7369CD773DC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1162-1F75-FB4A-982C-3794A0E4C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9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5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8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3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8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C5B5-2C57-CB41-B93E-AF037F915306}" type="datetimeFigureOut">
              <a:rPr lang="en-US" smtClean="0"/>
              <a:t>11/13/11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08756-6DDB-F446-A3AF-9E04EAD56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JITTER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3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1" y="1785749"/>
            <a:ext cx="5771444" cy="33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Dependent Jitter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4" y="1417638"/>
            <a:ext cx="4346222" cy="256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2778" y="2187222"/>
            <a:ext cx="2502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101010 </a:t>
            </a:r>
          </a:p>
          <a:p>
            <a:r>
              <a:rPr lang="en-US" dirty="0" smtClean="0"/>
              <a:t>Compared with 1010111</a:t>
            </a:r>
          </a:p>
          <a:p>
            <a:r>
              <a:rPr lang="en-US" dirty="0" smtClean="0"/>
              <a:t>This is acting as LPF </a:t>
            </a:r>
          </a:p>
          <a:p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ISI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54" y="4127130"/>
            <a:ext cx="4001911" cy="23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2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Duty –Cycle Dependent Jitter – Not symmetric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153356"/>
            <a:ext cx="6286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7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Jitter Separation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95966"/>
            <a:ext cx="83312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5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Jitter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417638"/>
            <a:ext cx="75438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1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Jitter Measurements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3" y="1191860"/>
            <a:ext cx="7408335" cy="3169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23" y="4345903"/>
            <a:ext cx="4792133" cy="2216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4888" y="1651000"/>
            <a:ext cx="146706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Periodic Jitter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3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Deterministic Jitter</a:t>
            </a:r>
            <a:br>
              <a:rPr lang="en-US" dirty="0" smtClean="0"/>
            </a:br>
            <a:r>
              <a:rPr lang="en-US" dirty="0" smtClean="0"/>
              <a:t>Measurement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Period Jitter (P1, P2, P3)</a:t>
            </a:r>
          </a:p>
          <a:p>
            <a:r>
              <a:rPr lang="en-US" sz="2000" dirty="0" smtClean="0"/>
              <a:t>Time Interval Error (Per Edge) – if more than 50% </a:t>
            </a:r>
            <a:r>
              <a:rPr lang="en-US" sz="2000" dirty="0" smtClean="0">
                <a:sym typeface="Wingdings"/>
              </a:rPr>
              <a:t> eye is closed! </a:t>
            </a:r>
            <a:endParaRPr lang="en-US" sz="2000" dirty="0" smtClean="0"/>
          </a:p>
          <a:p>
            <a:r>
              <a:rPr lang="en-US" sz="2000" dirty="0" smtClean="0"/>
              <a:t>Cycle-by-Cycle (C2, C3)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33" y="3262530"/>
            <a:ext cx="7450667" cy="344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5" y="1417638"/>
            <a:ext cx="6118578" cy="4786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3133" y="2144890"/>
            <a:ext cx="2326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 = 1062.5 Mbps </a:t>
            </a:r>
          </a:p>
          <a:p>
            <a:r>
              <a:rPr lang="en-US" sz="1400" dirty="0" smtClean="0"/>
              <a:t>TIE = 430 </a:t>
            </a:r>
            <a:r>
              <a:rPr lang="en-US" sz="1400" dirty="0" err="1" smtClean="0"/>
              <a:t>psec</a:t>
            </a:r>
            <a:r>
              <a:rPr lang="en-US" sz="1400" dirty="0" smtClean="0"/>
              <a:t> (0.457 UI)</a:t>
            </a:r>
          </a:p>
          <a:p>
            <a:r>
              <a:rPr lang="en-US" sz="1400" dirty="0" smtClean="0"/>
              <a:t>N (population samples) = 42K</a:t>
            </a:r>
          </a:p>
          <a:p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443133" y="4811889"/>
            <a:ext cx="2606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It actually has periodic jitter </a:t>
            </a:r>
          </a:p>
          <a:p>
            <a:r>
              <a:rPr lang="en-US" sz="1400" dirty="0" smtClean="0"/>
              <a:t>components as well!</a:t>
            </a:r>
          </a:p>
          <a:p>
            <a:r>
              <a:rPr lang="en-US" sz="1400" dirty="0" smtClean="0"/>
              <a:t>They are around 0.14 UI – </a:t>
            </a:r>
          </a:p>
          <a:p>
            <a:r>
              <a:rPr lang="en-US" sz="1400" dirty="0" smtClean="0"/>
              <a:t>Cannot be obtained from the pic.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525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56" y="1409171"/>
            <a:ext cx="8362244" cy="4525963"/>
          </a:xfrm>
        </p:spPr>
        <p:txBody>
          <a:bodyPr>
            <a:normAutofit/>
          </a:bodyPr>
          <a:lstStyle/>
          <a:p>
            <a:r>
              <a:rPr lang="en-US" sz="1400" dirty="0" smtClean="0"/>
              <a:t>Long term variation from the ideal position </a:t>
            </a:r>
          </a:p>
          <a:p>
            <a:r>
              <a:rPr lang="en-US" sz="1400" dirty="0" smtClean="0"/>
              <a:t>Short term variation from the ideal position</a:t>
            </a:r>
          </a:p>
          <a:p>
            <a:r>
              <a:rPr lang="en-US" sz="1400" dirty="0"/>
              <a:t>The SONET standard states that "Jitter is defined as the short-term variations of a digital signal's </a:t>
            </a:r>
            <a:r>
              <a:rPr lang="en-US" sz="1400" dirty="0" smtClean="0"/>
              <a:t>significant instants </a:t>
            </a:r>
            <a:r>
              <a:rPr lang="en-US" sz="1400" dirty="0"/>
              <a:t>from their ideal positions in </a:t>
            </a:r>
            <a:r>
              <a:rPr lang="en-US" sz="1400" dirty="0" smtClean="0"/>
              <a:t>time</a:t>
            </a:r>
          </a:p>
          <a:p>
            <a:r>
              <a:rPr lang="en-US" sz="1400" dirty="0" smtClean="0"/>
              <a:t>Jitter Impact the BER </a:t>
            </a:r>
          </a:p>
          <a:p>
            <a:r>
              <a:rPr lang="en-US" sz="1400" dirty="0" smtClean="0"/>
              <a:t>Jitter types </a:t>
            </a:r>
          </a:p>
          <a:p>
            <a:pPr lvl="1"/>
            <a:r>
              <a:rPr lang="en-US" sz="1050" dirty="0" smtClean="0"/>
              <a:t>Random </a:t>
            </a:r>
          </a:p>
          <a:p>
            <a:pPr lvl="1"/>
            <a:r>
              <a:rPr lang="en-US" sz="1050" dirty="0" smtClean="0"/>
              <a:t>Deterministic </a:t>
            </a:r>
          </a:p>
          <a:p>
            <a:r>
              <a:rPr lang="en-US" sz="1200" dirty="0"/>
              <a:t>Probability histogram showing deterministic and random components</a:t>
            </a:r>
            <a:endParaRPr lang="en-US" sz="1200" dirty="0" smtClean="0"/>
          </a:p>
          <a:p>
            <a:endParaRPr lang="en-US" sz="1400" dirty="0" smtClean="0"/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528" y="3457223"/>
            <a:ext cx="5711088" cy="3400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7445" y="5109444"/>
            <a:ext cx="51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1222" y="5663442"/>
            <a:ext cx="157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bimodal </a:t>
            </a:r>
          </a:p>
          <a:p>
            <a:r>
              <a:rPr lang="en-US" dirty="0" smtClean="0"/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5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Jitter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Random Jitter is probabilistic </a:t>
            </a:r>
          </a:p>
          <a:p>
            <a:pPr lvl="1"/>
            <a:r>
              <a:rPr lang="en-US" sz="1800" dirty="0" smtClean="0"/>
              <a:t>Not bounded </a:t>
            </a:r>
          </a:p>
          <a:p>
            <a:pPr lvl="1"/>
            <a:r>
              <a:rPr lang="en-US" sz="1800" dirty="0" smtClean="0"/>
              <a:t>Has a mean and standard deviation </a:t>
            </a:r>
          </a:p>
          <a:p>
            <a:pPr lvl="1"/>
            <a:r>
              <a:rPr lang="en-US" sz="1800" dirty="0" smtClean="0"/>
              <a:t>It is called Gaussian (normal distribution) </a:t>
            </a:r>
          </a:p>
          <a:p>
            <a:pPr lvl="1"/>
            <a:r>
              <a:rPr lang="en-US" sz="1800" dirty="0" smtClean="0"/>
              <a:t>Has no pattern and is not periodic </a:t>
            </a:r>
          </a:p>
          <a:p>
            <a:pPr lvl="1"/>
            <a:r>
              <a:rPr lang="en-US" sz="1800" dirty="0" smtClean="0"/>
              <a:t>Since it is random variable we need N samples </a:t>
            </a:r>
          </a:p>
          <a:p>
            <a:r>
              <a:rPr lang="en-US" sz="2000" dirty="0" smtClean="0"/>
              <a:t>Mean: </a:t>
            </a:r>
            <a:r>
              <a:rPr lang="en-US" sz="2000" dirty="0">
                <a:latin typeface=""/>
              </a:rPr>
              <a:t>Mean Value: The arithmetic mean, or average, value of a </a:t>
            </a:r>
            <a:r>
              <a:rPr lang="en-US" sz="2000" dirty="0" smtClean="0">
                <a:latin typeface=""/>
              </a:rPr>
              <a:t>clock period </a:t>
            </a:r>
            <a:r>
              <a:rPr lang="en-US" sz="2000" dirty="0">
                <a:latin typeface=""/>
              </a:rPr>
              <a:t>is the nominal </a:t>
            </a:r>
            <a:r>
              <a:rPr lang="en-US" sz="2000" dirty="0" smtClean="0">
                <a:latin typeface=""/>
              </a:rPr>
              <a:t>period</a:t>
            </a:r>
          </a:p>
          <a:p>
            <a:r>
              <a:rPr lang="en-US" sz="2000" dirty="0">
                <a:latin typeface=""/>
              </a:rPr>
              <a:t>Standard Deviation: The standard deviation, represented by </a:t>
            </a:r>
            <a:r>
              <a:rPr lang="en-US" sz="2000" dirty="0" smtClean="0">
                <a:latin typeface=""/>
              </a:rPr>
              <a:t>sigma (</a:t>
            </a:r>
            <a:r>
              <a:rPr lang="en-US" sz="2000" b="1" dirty="0" err="1">
                <a:latin typeface=""/>
              </a:rPr>
              <a:t>σ</a:t>
            </a:r>
            <a:r>
              <a:rPr lang="en-US" sz="2000" dirty="0">
                <a:latin typeface=""/>
              </a:rPr>
              <a:t>), is the average amount by which </a:t>
            </a:r>
            <a:r>
              <a:rPr lang="en-US" sz="2000" dirty="0" smtClean="0">
                <a:latin typeface=""/>
              </a:rPr>
              <a:t>a measurement </a:t>
            </a:r>
            <a:r>
              <a:rPr lang="en-US" sz="2000" dirty="0">
                <a:latin typeface=""/>
              </a:rPr>
              <a:t>varies from its mean </a:t>
            </a:r>
            <a:r>
              <a:rPr lang="en-US" sz="2000" dirty="0" smtClean="0">
                <a:latin typeface=""/>
              </a:rPr>
              <a:t>value</a:t>
            </a:r>
          </a:p>
          <a:p>
            <a:r>
              <a:rPr lang="en-US" sz="2000" dirty="0" smtClean="0"/>
              <a:t>RJ s measured based on Unit Interval</a:t>
            </a:r>
          </a:p>
          <a:p>
            <a:pPr lvl="1"/>
            <a:r>
              <a:rPr lang="en-US" sz="1800" dirty="0" smtClean="0"/>
              <a:t>1 UI = 1 Period (seconds)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66" y="1143000"/>
            <a:ext cx="3598333" cy="21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1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Jitter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79" y="2116666"/>
            <a:ext cx="5301132" cy="30775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75556" y="4487333"/>
            <a:ext cx="2370666" cy="153811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55333" y="5402112"/>
            <a:ext cx="9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Total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1" y="1310780"/>
            <a:ext cx="4171244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Random Jitter </a:t>
            </a:r>
            <a:r>
              <a:rPr lang="en-US" sz="2000" dirty="0">
                <a:latin typeface="Times"/>
                <a:cs typeface="Times"/>
              </a:rPr>
              <a:t>that is not bounded and </a:t>
            </a:r>
            <a:r>
              <a:rPr lang="en-US" sz="2000" dirty="0" smtClean="0">
                <a:latin typeface="Times"/>
                <a:cs typeface="Times"/>
              </a:rPr>
              <a:t>can </a:t>
            </a:r>
            <a:r>
              <a:rPr lang="en-US" sz="2000" dirty="0">
                <a:latin typeface="Times"/>
                <a:cs typeface="Times"/>
              </a:rPr>
              <a:t>be described by a </a:t>
            </a:r>
            <a:r>
              <a:rPr lang="en-US" sz="2000" dirty="0" smtClean="0">
                <a:latin typeface="Times"/>
                <a:cs typeface="Times"/>
              </a:rPr>
              <a:t>Gaussian probability distribution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latin typeface="Times"/>
                <a:cs typeface="Times"/>
              </a:rPr>
              <a:t>Random jitter is characterized by its standard deviation (</a:t>
            </a:r>
            <a:r>
              <a:rPr lang="en-US" sz="2000" dirty="0" err="1">
                <a:latin typeface="Times"/>
                <a:cs typeface="Times"/>
              </a:rPr>
              <a:t>rms</a:t>
            </a:r>
            <a:r>
              <a:rPr lang="en-US" sz="2000" dirty="0">
                <a:latin typeface="Times"/>
                <a:cs typeface="Times"/>
              </a:rPr>
              <a:t>) </a:t>
            </a:r>
            <a:r>
              <a:rPr lang="en-US" sz="2000" dirty="0" smtClean="0">
                <a:latin typeface="Times"/>
                <a:cs typeface="Times"/>
              </a:rPr>
              <a:t>value</a:t>
            </a:r>
            <a:endParaRPr lang="en-US" sz="2000" dirty="0" smtClean="0">
              <a:solidFill>
                <a:srgbClr val="000033"/>
              </a:solidFill>
              <a:latin typeface="Times"/>
              <a:cs typeface="Times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33"/>
                </a:solidFill>
                <a:latin typeface="Times"/>
                <a:cs typeface="Times"/>
              </a:rPr>
              <a:t>Gaussian </a:t>
            </a:r>
            <a:r>
              <a:rPr lang="en-US" sz="2000" dirty="0">
                <a:solidFill>
                  <a:srgbClr val="000033"/>
                </a:solidFill>
                <a:latin typeface="Times"/>
                <a:cs typeface="Times"/>
              </a:rPr>
              <a:t>distributions are symmetrical about a mean value. </a:t>
            </a:r>
            <a:endParaRPr lang="en-US" sz="2000" dirty="0" smtClean="0">
              <a:solidFill>
                <a:srgbClr val="000033"/>
              </a:solidFill>
              <a:latin typeface="Times"/>
              <a:cs typeface="Times"/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33"/>
                </a:solidFill>
                <a:latin typeface="Times"/>
                <a:cs typeface="Times"/>
              </a:rPr>
              <a:t>One </a:t>
            </a:r>
            <a:r>
              <a:rPr lang="en-US" sz="2000" dirty="0">
                <a:solidFill>
                  <a:srgbClr val="000033"/>
                </a:solidFill>
                <a:latin typeface="Times"/>
                <a:cs typeface="Times"/>
              </a:rPr>
              <a:t>standard deviation (</a:t>
            </a:r>
            <a:r>
              <a:rPr lang="en-US" sz="2000" dirty="0" smtClean="0">
                <a:solidFill>
                  <a:srgbClr val="000033"/>
                </a:solidFill>
                <a:latin typeface="Times"/>
                <a:cs typeface="Times"/>
              </a:rPr>
              <a:t>1</a:t>
            </a:r>
            <a:r>
              <a:rPr lang="en-US" sz="2000" b="1" dirty="0">
                <a:latin typeface="Times"/>
                <a:cs typeface="Times"/>
              </a:rPr>
              <a:t>σ</a:t>
            </a:r>
            <a:r>
              <a:rPr lang="en-US" sz="2000" dirty="0" smtClean="0">
                <a:solidFill>
                  <a:srgbClr val="000033"/>
                </a:solidFill>
                <a:latin typeface="Times"/>
                <a:cs typeface="Times"/>
              </a:rPr>
              <a:t>) </a:t>
            </a:r>
            <a:r>
              <a:rPr lang="en-US" sz="2000" dirty="0">
                <a:solidFill>
                  <a:srgbClr val="000033"/>
                </a:solidFill>
                <a:latin typeface="Times"/>
                <a:cs typeface="Times"/>
              </a:rPr>
              <a:t>is defined as the window which contains 68.26% of a population to </a:t>
            </a:r>
            <a:r>
              <a:rPr lang="en-US" sz="2000" dirty="0">
                <a:solidFill>
                  <a:srgbClr val="F00B00"/>
                </a:solidFill>
                <a:latin typeface="Times"/>
                <a:cs typeface="Times"/>
              </a:rPr>
              <a:t>one side of the mean</a:t>
            </a:r>
            <a:r>
              <a:rPr lang="en-US" sz="2000" dirty="0">
                <a:solidFill>
                  <a:srgbClr val="000033"/>
                </a:solidFill>
                <a:latin typeface="Times"/>
                <a:cs typeface="Times"/>
              </a:rPr>
              <a:t>.</a:t>
            </a:r>
            <a:endParaRPr lang="en-US" sz="2000" dirty="0">
              <a:latin typeface="Times"/>
              <a:cs typeface="Times"/>
            </a:endParaRPr>
          </a:p>
          <a:p>
            <a:pPr marL="457200" lvl="1" indent="0">
              <a:buNone/>
            </a:pPr>
            <a:endParaRPr lang="en-US" sz="2000" dirty="0">
              <a:latin typeface="Times"/>
              <a:cs typeface="Times"/>
            </a:endParaRPr>
          </a:p>
          <a:p>
            <a:pPr lvl="1"/>
            <a:endParaRPr lang="en-US" sz="2000" dirty="0" smtClean="0">
              <a:latin typeface="Times"/>
              <a:cs typeface="Times"/>
            </a:endParaRPr>
          </a:p>
          <a:p>
            <a:pPr lvl="1"/>
            <a:endParaRPr lang="en-US" sz="2000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287" y="1310780"/>
            <a:ext cx="3947513" cy="2661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6889" y="3787470"/>
            <a:ext cx="274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00B00"/>
                </a:solidFill>
              </a:rPr>
              <a:t>Each side of the population</a:t>
            </a:r>
            <a:endParaRPr lang="en-US" dirty="0">
              <a:solidFill>
                <a:srgbClr val="F00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6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Time Diagram and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Jitter can result in error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2439811"/>
            <a:ext cx="63754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Predictable </a:t>
            </a:r>
          </a:p>
          <a:p>
            <a:r>
              <a:rPr lang="en-US" dirty="0" smtClean="0"/>
              <a:t>It is abounded </a:t>
            </a:r>
          </a:p>
          <a:p>
            <a:r>
              <a:rPr lang="en-US" dirty="0" smtClean="0"/>
              <a:t>Due to source imperfections </a:t>
            </a:r>
          </a:p>
          <a:p>
            <a:r>
              <a:rPr lang="en-US" dirty="0" smtClean="0"/>
              <a:t>Three sub-categories </a:t>
            </a:r>
          </a:p>
          <a:p>
            <a:pPr lvl="1"/>
            <a:r>
              <a:rPr lang="en-US" dirty="0" smtClean="0"/>
              <a:t>Periodic Jitter (sinusoidal) </a:t>
            </a:r>
          </a:p>
          <a:p>
            <a:pPr lvl="1"/>
            <a:r>
              <a:rPr lang="en-US" dirty="0" smtClean="0"/>
              <a:t>Data Dependent Jitter </a:t>
            </a:r>
          </a:p>
          <a:p>
            <a:pPr lvl="1"/>
            <a:r>
              <a:rPr lang="en-US" dirty="0" smtClean="0"/>
              <a:t>Duty-Cycle Dependent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4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 &amp; Total Jitter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1" y="1310780"/>
            <a:ext cx="4171244" cy="4525963"/>
          </a:xfrm>
        </p:spPr>
        <p:txBody>
          <a:bodyPr>
            <a:noAutofit/>
          </a:bodyPr>
          <a:lstStyle/>
          <a:p>
            <a:r>
              <a:rPr lang="en-US" sz="1800" dirty="0"/>
              <a:t>To find the </a:t>
            </a:r>
            <a:r>
              <a:rPr lang="en-US" sz="1800" dirty="0">
                <a:solidFill>
                  <a:srgbClr val="F00B00"/>
                </a:solidFill>
              </a:rPr>
              <a:t>probability of a data error </a:t>
            </a:r>
            <a:r>
              <a:rPr lang="en-US" sz="1800" dirty="0"/>
              <a:t>occurring, the sum of the probabilities of either data edge being in </a:t>
            </a:r>
            <a:r>
              <a:rPr lang="en-US" sz="1800" dirty="0" smtClean="0"/>
              <a:t>error must </a:t>
            </a:r>
            <a:r>
              <a:rPr lang="en-US" sz="1800" dirty="0"/>
              <a:t>be multiplied by the probability of a transition actually </a:t>
            </a:r>
            <a:r>
              <a:rPr lang="en-US" sz="1800" dirty="0" smtClean="0"/>
              <a:t>occurring 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probability of a transition actually occurring </a:t>
            </a:r>
            <a:r>
              <a:rPr lang="en-US" sz="1800" dirty="0" smtClean="0"/>
              <a:t>is </a:t>
            </a:r>
            <a:r>
              <a:rPr lang="en-US" sz="1800" dirty="0"/>
              <a:t>represented by the </a:t>
            </a:r>
            <a:r>
              <a:rPr lang="en-US" sz="1800" dirty="0" smtClean="0"/>
              <a:t>average transition </a:t>
            </a:r>
            <a:r>
              <a:rPr lang="en-US" sz="1800" dirty="0"/>
              <a:t>density and assumed to be equal to 50% for a typical data </a:t>
            </a:r>
            <a:r>
              <a:rPr lang="en-US" sz="1800" dirty="0" smtClean="0"/>
              <a:t>stream</a:t>
            </a:r>
          </a:p>
          <a:p>
            <a:r>
              <a:rPr lang="en-US" sz="1800" dirty="0" smtClean="0"/>
              <a:t>Total jitter is </a:t>
            </a:r>
            <a:r>
              <a:rPr lang="en-US" sz="1800" dirty="0" err="1" smtClean="0"/>
              <a:t>nxRJ</a:t>
            </a:r>
            <a:r>
              <a:rPr lang="en-US" sz="1800" dirty="0" smtClean="0"/>
              <a:t> + DJ</a:t>
            </a:r>
          </a:p>
          <a:p>
            <a:pPr lvl="1"/>
            <a:r>
              <a:rPr lang="en-US" sz="1400" dirty="0"/>
              <a:t>n is the </a:t>
            </a:r>
            <a:r>
              <a:rPr lang="en-US" sz="1400" dirty="0" smtClean="0"/>
              <a:t>number </a:t>
            </a:r>
            <a:r>
              <a:rPr lang="en-US" sz="1400" dirty="0"/>
              <a:t>of </a:t>
            </a:r>
            <a:r>
              <a:rPr lang="en-US" sz="1400" dirty="0" smtClean="0"/>
              <a:t>standard </a:t>
            </a:r>
            <a:r>
              <a:rPr lang="en-US" sz="1400" dirty="0"/>
              <a:t>deviations (</a:t>
            </a:r>
            <a:r>
              <a:rPr lang="en-US" sz="1400" dirty="0" err="1"/>
              <a:t>σ</a:t>
            </a:r>
            <a:r>
              <a:rPr lang="en-US" sz="1400" dirty="0"/>
              <a:t>) of random jitter that will produce a data </a:t>
            </a:r>
            <a:r>
              <a:rPr lang="en-US" sz="1400" dirty="0" smtClean="0"/>
              <a:t>error</a:t>
            </a:r>
          </a:p>
          <a:p>
            <a:pPr lvl="1"/>
            <a:r>
              <a:rPr lang="en-US" sz="1400" dirty="0" smtClean="0"/>
              <a:t>In this expression RJ is in UI (</a:t>
            </a:r>
            <a:r>
              <a:rPr lang="en-US" sz="1400" dirty="0" err="1" smtClean="0"/>
              <a:t>rms</a:t>
            </a:r>
            <a:r>
              <a:rPr lang="en-US" sz="1400" dirty="0" smtClean="0"/>
              <a:t>) and DJ is in UI</a:t>
            </a:r>
          </a:p>
          <a:p>
            <a:pPr lvl="1"/>
            <a:r>
              <a:rPr lang="en-US" sz="1400" dirty="0" smtClean="0"/>
              <a:t>Note that RJ and DJ are both expressed as peak UI – representing the worst case scenario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1" y="1417638"/>
            <a:ext cx="3760610" cy="25583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7301" y="4138558"/>
            <a:ext cx="3160889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33"/>
                </a:solidFill>
                <a:latin typeface="Times"/>
                <a:cs typeface="Times"/>
              </a:rPr>
              <a:t>For a Gaussian distribution (RJ), </a:t>
            </a:r>
            <a:r>
              <a:rPr lang="en-US" sz="1400" dirty="0" smtClean="0">
                <a:solidFill>
                  <a:srgbClr val="000033"/>
                </a:solidFill>
                <a:latin typeface="Times"/>
                <a:cs typeface="Times"/>
              </a:rPr>
              <a:t>for example, 1.28E</a:t>
            </a:r>
            <a:r>
              <a:rPr lang="en-US" sz="1400" dirty="0">
                <a:solidFill>
                  <a:srgbClr val="000033"/>
                </a:solidFill>
                <a:latin typeface="Times"/>
                <a:cs typeface="Times"/>
              </a:rPr>
              <a:t>-10% of samples lie outside a 7s limit to </a:t>
            </a:r>
            <a:r>
              <a:rPr lang="en-US" sz="1400" dirty="0">
                <a:solidFill>
                  <a:srgbClr val="F00B00"/>
                </a:solidFill>
                <a:latin typeface="Times"/>
                <a:cs typeface="Times"/>
              </a:rPr>
              <a:t>one side of the </a:t>
            </a:r>
            <a:r>
              <a:rPr lang="en-US" sz="1400" dirty="0" smtClean="0">
                <a:solidFill>
                  <a:srgbClr val="F00B00"/>
                </a:solidFill>
                <a:latin typeface="Times"/>
                <a:cs typeface="Times"/>
              </a:rPr>
              <a:t>mean</a:t>
            </a:r>
            <a:endParaRPr lang="en-US" sz="1400" dirty="0">
              <a:solidFill>
                <a:srgbClr val="000033"/>
              </a:solidFill>
              <a:latin typeface="Times"/>
              <a:cs typeface="Time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912556" y="3146778"/>
            <a:ext cx="1086555" cy="991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5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2" y="6285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BER &amp; Total Jitter-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222" y="1974914"/>
            <a:ext cx="3400778" cy="231357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5532" y="1205853"/>
            <a:ext cx="7642579" cy="2586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Assume:</a:t>
            </a:r>
          </a:p>
          <a:p>
            <a:pPr lvl="1"/>
            <a:r>
              <a:rPr lang="en-US" sz="1800" dirty="0" smtClean="0"/>
              <a:t>TJ = 0.5UI(</a:t>
            </a:r>
            <a:r>
              <a:rPr lang="en-US" sz="1800" dirty="0" err="1" smtClean="0"/>
              <a:t>pk</a:t>
            </a:r>
            <a:r>
              <a:rPr lang="en-US" sz="1800" dirty="0" smtClean="0"/>
              <a:t>), DJ = 0.15UI(</a:t>
            </a:r>
            <a:r>
              <a:rPr lang="en-US" sz="1800" dirty="0" err="1" smtClean="0"/>
              <a:t>pk</a:t>
            </a:r>
            <a:r>
              <a:rPr lang="en-US" sz="1800" dirty="0" smtClean="0"/>
              <a:t>) and RJ = 0.05UI(</a:t>
            </a:r>
            <a:r>
              <a:rPr lang="en-US" sz="1800" dirty="0" err="1" smtClean="0"/>
              <a:t>rms</a:t>
            </a:r>
            <a:r>
              <a:rPr lang="en-US" sz="1800" dirty="0" smtClean="0"/>
              <a:t>), </a:t>
            </a:r>
          </a:p>
          <a:p>
            <a:pPr lvl="1"/>
            <a:r>
              <a:rPr lang="en-US" sz="1800" dirty="0" smtClean="0"/>
              <a:t>What is BER corresponding to the random jitter?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1" y="2498784"/>
            <a:ext cx="5709357" cy="34419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dirty="0"/>
              <a:t>Total jitter is </a:t>
            </a:r>
            <a:r>
              <a:rPr lang="en-US" sz="1600" dirty="0" smtClean="0"/>
              <a:t>TJ = </a:t>
            </a:r>
            <a:r>
              <a:rPr lang="en-US" sz="1600" dirty="0" err="1" smtClean="0"/>
              <a:t>nxRJ</a:t>
            </a:r>
            <a:r>
              <a:rPr lang="en-US" sz="1600" dirty="0" smtClean="0"/>
              <a:t> </a:t>
            </a:r>
            <a:r>
              <a:rPr lang="en-US" sz="1600" dirty="0"/>
              <a:t>+ </a:t>
            </a:r>
            <a:r>
              <a:rPr lang="en-US" sz="1600" dirty="0" smtClean="0"/>
              <a:t>DJ</a:t>
            </a:r>
            <a:endParaRPr lang="en-US" sz="1600" dirty="0" smtClean="0">
              <a:latin typeface="Times"/>
              <a:cs typeface="Times"/>
            </a:endParaRPr>
          </a:p>
          <a:p>
            <a:r>
              <a:rPr lang="en-US" sz="1600" dirty="0" smtClean="0">
                <a:latin typeface="Times"/>
                <a:cs typeface="Times"/>
              </a:rPr>
              <a:t>We find n = 7 ; corresponding to 7 Standard Deviation (SD)</a:t>
            </a:r>
          </a:p>
          <a:p>
            <a:pPr lvl="1"/>
            <a:r>
              <a:rPr lang="en-US" sz="1600" dirty="0" smtClean="0">
                <a:latin typeface="Times"/>
                <a:cs typeface="Times"/>
              </a:rPr>
              <a:t>This is the number of SD of random jitter that will produce a single data error </a:t>
            </a:r>
          </a:p>
          <a:p>
            <a:r>
              <a:rPr lang="en-US" sz="1600" dirty="0" smtClean="0">
                <a:solidFill>
                  <a:srgbClr val="000033"/>
                </a:solidFill>
                <a:latin typeface="Times"/>
                <a:cs typeface="Times"/>
              </a:rPr>
              <a:t>For </a:t>
            </a:r>
            <a:r>
              <a:rPr lang="en-US" sz="1600" dirty="0">
                <a:solidFill>
                  <a:srgbClr val="000033"/>
                </a:solidFill>
                <a:latin typeface="Times"/>
                <a:cs typeface="Times"/>
              </a:rPr>
              <a:t>a Gaussian </a:t>
            </a:r>
            <a:r>
              <a:rPr lang="en-US" sz="1600" dirty="0" smtClean="0">
                <a:solidFill>
                  <a:srgbClr val="000033"/>
                </a:solidFill>
                <a:latin typeface="Times"/>
                <a:cs typeface="Times"/>
              </a:rPr>
              <a:t>distribution (RJ), 1.28E-10</a:t>
            </a:r>
            <a:r>
              <a:rPr lang="en-US" sz="1600" dirty="0">
                <a:solidFill>
                  <a:srgbClr val="000033"/>
                </a:solidFill>
                <a:latin typeface="Times"/>
                <a:cs typeface="Times"/>
              </a:rPr>
              <a:t>% of samples lie outside a 7s limit to </a:t>
            </a:r>
            <a:r>
              <a:rPr lang="en-US" sz="1600" dirty="0">
                <a:solidFill>
                  <a:srgbClr val="F00B00"/>
                </a:solidFill>
                <a:latin typeface="Times"/>
                <a:cs typeface="Times"/>
              </a:rPr>
              <a:t>one side of the mean</a:t>
            </a:r>
            <a:r>
              <a:rPr lang="en-US" sz="1600" dirty="0">
                <a:solidFill>
                  <a:srgbClr val="000033"/>
                </a:solidFill>
                <a:latin typeface="Times"/>
                <a:cs typeface="Times"/>
              </a:rPr>
              <a:t>. </a:t>
            </a:r>
            <a:endParaRPr lang="en-US" sz="1600" dirty="0" smtClean="0">
              <a:solidFill>
                <a:srgbClr val="000033"/>
              </a:solidFill>
              <a:latin typeface="Times"/>
              <a:cs typeface="Times"/>
            </a:endParaRPr>
          </a:p>
          <a:p>
            <a:pPr lvl="1"/>
            <a:r>
              <a:rPr lang="en-US" sz="1600" dirty="0" smtClean="0">
                <a:solidFill>
                  <a:srgbClr val="000033"/>
                </a:solidFill>
                <a:latin typeface="Times"/>
                <a:cs typeface="Times"/>
              </a:rPr>
              <a:t>The </a:t>
            </a:r>
            <a:r>
              <a:rPr lang="en-US" sz="1600" dirty="0">
                <a:solidFill>
                  <a:srgbClr val="000033"/>
                </a:solidFill>
                <a:latin typeface="Times"/>
                <a:cs typeface="Times"/>
              </a:rPr>
              <a:t>total error rate (BER) is then given </a:t>
            </a:r>
            <a:r>
              <a:rPr lang="en-US" sz="1600" dirty="0" smtClean="0">
                <a:solidFill>
                  <a:srgbClr val="000033"/>
                </a:solidFill>
                <a:latin typeface="Times"/>
                <a:cs typeface="Times"/>
              </a:rPr>
              <a:t>by samples which lie </a:t>
            </a:r>
            <a:r>
              <a:rPr lang="en-US" sz="1600" dirty="0">
                <a:solidFill>
                  <a:srgbClr val="000033"/>
                </a:solidFill>
                <a:latin typeface="Times"/>
                <a:cs typeface="Times"/>
              </a:rPr>
              <a:t>outside a </a:t>
            </a:r>
            <a:r>
              <a:rPr lang="en-US" sz="1600" dirty="0" smtClean="0">
                <a:solidFill>
                  <a:srgbClr val="000033"/>
                </a:solidFill>
                <a:latin typeface="Times"/>
                <a:cs typeface="Times"/>
              </a:rPr>
              <a:t>+/-7s limits </a:t>
            </a:r>
            <a:r>
              <a:rPr lang="en-US" sz="1600" dirty="0">
                <a:solidFill>
                  <a:srgbClr val="000033"/>
                </a:solidFill>
                <a:latin typeface="Times"/>
                <a:cs typeface="Times"/>
              </a:rPr>
              <a:t>to </a:t>
            </a:r>
            <a:r>
              <a:rPr lang="en-US" sz="1600" dirty="0" smtClean="0">
                <a:solidFill>
                  <a:srgbClr val="F00B00"/>
                </a:solidFill>
                <a:latin typeface="Times"/>
                <a:cs typeface="Times"/>
              </a:rPr>
              <a:t>both sides </a:t>
            </a:r>
            <a:r>
              <a:rPr lang="en-US" sz="1600" dirty="0">
                <a:solidFill>
                  <a:srgbClr val="F00B00"/>
                </a:solidFill>
                <a:latin typeface="Times"/>
                <a:cs typeface="Times"/>
              </a:rPr>
              <a:t>of the </a:t>
            </a:r>
            <a:r>
              <a:rPr lang="en-US" sz="1600" dirty="0" smtClean="0">
                <a:solidFill>
                  <a:srgbClr val="F00B00"/>
                </a:solidFill>
                <a:latin typeface="Times"/>
                <a:cs typeface="Times"/>
              </a:rPr>
              <a:t>mean</a:t>
            </a:r>
            <a:r>
              <a:rPr lang="en-US" sz="1600" dirty="0" smtClean="0">
                <a:solidFill>
                  <a:srgbClr val="000033"/>
                </a:solidFill>
                <a:latin typeface="Times"/>
                <a:cs typeface="Times"/>
              </a:rPr>
              <a:t> </a:t>
            </a:r>
            <a:r>
              <a:rPr lang="en-US" sz="1600" dirty="0">
                <a:solidFill>
                  <a:srgbClr val="000033"/>
                </a:solidFill>
                <a:latin typeface="Times"/>
                <a:cs typeface="Times"/>
              </a:rPr>
              <a:t>m</a:t>
            </a:r>
            <a:r>
              <a:rPr lang="en-US" sz="1600" dirty="0" smtClean="0">
                <a:solidFill>
                  <a:srgbClr val="000033"/>
                </a:solidFill>
                <a:latin typeface="Times"/>
                <a:cs typeface="Times"/>
              </a:rPr>
              <a:t>ultiply average transition density (50% of typical data stream)</a:t>
            </a:r>
          </a:p>
          <a:p>
            <a:r>
              <a:rPr lang="da-DK" sz="1600" dirty="0" smtClean="0">
                <a:solidFill>
                  <a:srgbClr val="000033"/>
                </a:solidFill>
                <a:latin typeface="Times"/>
                <a:cs typeface="Times"/>
              </a:rPr>
              <a:t>BER </a:t>
            </a:r>
            <a:r>
              <a:rPr lang="da-DK" sz="1600" dirty="0">
                <a:solidFill>
                  <a:srgbClr val="000033"/>
                </a:solidFill>
                <a:latin typeface="Times"/>
                <a:cs typeface="Times"/>
              </a:rPr>
              <a:t>= (</a:t>
            </a:r>
            <a:r>
              <a:rPr lang="da-DK" sz="1600" dirty="0" smtClean="0">
                <a:solidFill>
                  <a:srgbClr val="000033"/>
                </a:solidFill>
                <a:latin typeface="Times"/>
                <a:cs typeface="Times"/>
              </a:rPr>
              <a:t>1.28E-</a:t>
            </a:r>
            <a:r>
              <a:rPr lang="da-DK" sz="1600" dirty="0">
                <a:solidFill>
                  <a:srgbClr val="000033"/>
                </a:solidFill>
                <a:latin typeface="Times"/>
                <a:cs typeface="Times"/>
              </a:rPr>
              <a:t>10% + </a:t>
            </a:r>
            <a:r>
              <a:rPr lang="da-DK" sz="1600" dirty="0" smtClean="0">
                <a:solidFill>
                  <a:srgbClr val="000033"/>
                </a:solidFill>
                <a:latin typeface="Times"/>
                <a:cs typeface="Times"/>
              </a:rPr>
              <a:t>1.28E-</a:t>
            </a:r>
            <a:r>
              <a:rPr lang="da-DK" sz="1600" dirty="0">
                <a:solidFill>
                  <a:srgbClr val="000033"/>
                </a:solidFill>
                <a:latin typeface="Times"/>
                <a:cs typeface="Times"/>
              </a:rPr>
              <a:t>10%) x</a:t>
            </a:r>
            <a:r>
              <a:rPr lang="da-DK" sz="1600" dirty="0" smtClean="0">
                <a:solidFill>
                  <a:srgbClr val="000033"/>
                </a:solidFill>
                <a:latin typeface="Times"/>
                <a:cs typeface="Times"/>
              </a:rPr>
              <a:t> </a:t>
            </a:r>
            <a:r>
              <a:rPr lang="da-DK" sz="1600" dirty="0">
                <a:solidFill>
                  <a:srgbClr val="000033"/>
                </a:solidFill>
                <a:latin typeface="Times"/>
                <a:cs typeface="Times"/>
              </a:rPr>
              <a:t>50% = 1.28 E</a:t>
            </a:r>
            <a:r>
              <a:rPr lang="da-DK" sz="1600" dirty="0" smtClean="0">
                <a:solidFill>
                  <a:srgbClr val="000033"/>
                </a:solidFill>
                <a:latin typeface="Times"/>
                <a:cs typeface="Times"/>
              </a:rPr>
              <a:t>-</a:t>
            </a:r>
            <a:r>
              <a:rPr lang="da-DK" sz="1600" dirty="0">
                <a:solidFill>
                  <a:srgbClr val="000033"/>
                </a:solidFill>
                <a:latin typeface="Times"/>
                <a:cs typeface="Times"/>
              </a:rPr>
              <a:t>10</a:t>
            </a:r>
            <a:r>
              <a:rPr lang="da-DK" sz="1600" dirty="0" smtClean="0">
                <a:solidFill>
                  <a:srgbClr val="000033"/>
                </a:solidFill>
                <a:latin typeface="Times"/>
                <a:cs typeface="Times"/>
              </a:rPr>
              <a:t>%</a:t>
            </a:r>
            <a:endParaRPr lang="en-US" sz="1600" dirty="0" smtClean="0">
              <a:latin typeface="Times"/>
              <a:cs typeface="Times"/>
            </a:endParaRPr>
          </a:p>
          <a:p>
            <a:pPr lvl="1"/>
            <a:endParaRPr lang="en-US" sz="1600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2889" y="4699000"/>
            <a:ext cx="1876778" cy="17543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Remember: </a:t>
            </a:r>
          </a:p>
          <a:p>
            <a:r>
              <a:rPr lang="en-US" dirty="0" smtClean="0"/>
              <a:t>TJ is the total jitter that can be tolerated in order to support the intended BER!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0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5772</TotalTime>
  <Words>720</Words>
  <Application>Microsoft Macintosh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Introduction to JITTER</vt:lpstr>
      <vt:lpstr>Timing Errors</vt:lpstr>
      <vt:lpstr>Random Jitter </vt:lpstr>
      <vt:lpstr>Random Jitter</vt:lpstr>
      <vt:lpstr>Random Total Jitter</vt:lpstr>
      <vt:lpstr>Ideal Time Diagram and Jitter</vt:lpstr>
      <vt:lpstr>Deterministic Jitter</vt:lpstr>
      <vt:lpstr>BER &amp; Total Jitter</vt:lpstr>
      <vt:lpstr>BER &amp; Total Jitter- Example</vt:lpstr>
      <vt:lpstr>Periodic</vt:lpstr>
      <vt:lpstr>Data Dependent Jitter</vt:lpstr>
      <vt:lpstr>Duty –Cycle Dependent Jitter – Not symmetric  </vt:lpstr>
      <vt:lpstr>Jitter Separation</vt:lpstr>
      <vt:lpstr>Total Jitter Example</vt:lpstr>
      <vt:lpstr>Jitter Measurements</vt:lpstr>
      <vt:lpstr>Deterministic Jitter Measurement Techniques</vt:lpstr>
      <vt:lpstr>Example</vt:lpstr>
    </vt:vector>
  </TitlesOfParts>
  <Company>Sonoma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SONET</dc:title>
  <dc:creator>SSU User</dc:creator>
  <cp:lastModifiedBy>SSU User</cp:lastModifiedBy>
  <cp:revision>60</cp:revision>
  <dcterms:created xsi:type="dcterms:W3CDTF">2011-11-02T15:19:49Z</dcterms:created>
  <dcterms:modified xsi:type="dcterms:W3CDTF">2011-11-13T21:21:16Z</dcterms:modified>
</cp:coreProperties>
</file>